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7" r:id="rId1"/>
  </p:sldMasterIdLst>
  <p:notesMasterIdLst>
    <p:notesMasterId r:id="rId16"/>
  </p:notes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4" r:id="rId9"/>
    <p:sldId id="270" r:id="rId10"/>
    <p:sldId id="271" r:id="rId11"/>
    <p:sldId id="272" r:id="rId12"/>
    <p:sldId id="273" r:id="rId13"/>
    <p:sldId id="275" r:id="rId14"/>
    <p:sldId id="276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9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04" y="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Agenda\RV&#352;\Region&#225;ln&#237;%20&#353;kolstv&#237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Agenda\RV&#352;\Region&#225;ln&#237;%20&#353;kolstv&#23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Agenda\RV&#352;\Region&#225;ln&#237;%20&#353;kolstv&#237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Agenda\RV&#352;\Region&#225;ln&#237;%20&#353;kolstv&#237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Agenda\RV&#352;\Vysok&#233;%20&#353;kol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Agenda\RV&#352;\Vysok&#233;%20&#353;koly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E:\Agenda\RV&#352;\Vysok&#233;%20&#353;koly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E:\Agenda\RV&#352;\Vysok&#233;%20&#353;koly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noFill/>
            <a:ln>
              <a:noFill/>
            </a:ln>
            <a:effectLst/>
          </c:spPr>
          <c:invertIfNegative val="0"/>
          <c:errBars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List1!$F$26:$F$33</c:f>
                <c:numCache>
                  <c:formatCode>General</c:formatCode>
                  <c:ptCount val="8"/>
                  <c:pt idx="0">
                    <c:v>1347.0921999999991</c:v>
                  </c:pt>
                  <c:pt idx="1">
                    <c:v>1669.7484000000004</c:v>
                  </c:pt>
                  <c:pt idx="2">
                    <c:v>2088.9763999999996</c:v>
                  </c:pt>
                  <c:pt idx="3">
                    <c:v>2235.1440000000002</c:v>
                  </c:pt>
                  <c:pt idx="4">
                    <c:v>2256.4077999999972</c:v>
                  </c:pt>
                  <c:pt idx="5">
                    <c:v>2479.1559000000052</c:v>
                  </c:pt>
                  <c:pt idx="6">
                    <c:v>3783.6366999999991</c:v>
                  </c:pt>
                  <c:pt idx="7">
                    <c:v>6549.2403999999988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List1!$A$26:$A$33</c:f>
              <c:strCache>
                <c:ptCount val="8"/>
                <c:pt idx="0">
                  <c:v>Učitelé v oblasti předškolní výchovy</c:v>
                </c:pt>
                <c:pt idx="1">
                  <c:v>Učitelé odborného výcviku</c:v>
                </c:pt>
                <c:pt idx="2">
                  <c:v>Učitelé na 2. stupni základních škol </c:v>
                </c:pt>
                <c:pt idx="3">
                  <c:v>Učitelé na 1. stupni základních škol </c:v>
                </c:pt>
                <c:pt idx="4">
                  <c:v>Učitelé všeobecně vzdělávacích předmětů na středních školách </c:v>
                </c:pt>
                <c:pt idx="5">
                  <c:v>Učitelé odborných předmětů</c:v>
                </c:pt>
                <c:pt idx="6">
                  <c:v>Vysokoškolské vzdělání - platová sféra</c:v>
                </c:pt>
                <c:pt idx="7">
                  <c:v>CELKEM - platová sféra</c:v>
                </c:pt>
              </c:strCache>
            </c:strRef>
          </c:cat>
          <c:val>
            <c:numRef>
              <c:f>List1!$B$26:$B$33</c:f>
              <c:numCache>
                <c:formatCode>0</c:formatCode>
                <c:ptCount val="8"/>
                <c:pt idx="0">
                  <c:v>27621.606599999999</c:v>
                </c:pt>
                <c:pt idx="1">
                  <c:v>29940.217199999999</c:v>
                </c:pt>
                <c:pt idx="2">
                  <c:v>32133.029299999998</c:v>
                </c:pt>
                <c:pt idx="3">
                  <c:v>32723.346099999999</c:v>
                </c:pt>
                <c:pt idx="4">
                  <c:v>33306.923199999997</c:v>
                </c:pt>
                <c:pt idx="5">
                  <c:v>33748.438800000004</c:v>
                </c:pt>
                <c:pt idx="6">
                  <c:v>33710.647499999999</c:v>
                </c:pt>
                <c:pt idx="7">
                  <c:v>26828.2019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A6-4906-B1A5-D71DE07A7EDF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List1!$A$26:$A$33</c:f>
              <c:strCache>
                <c:ptCount val="8"/>
                <c:pt idx="0">
                  <c:v>Učitelé v oblasti předškolní výchovy</c:v>
                </c:pt>
                <c:pt idx="1">
                  <c:v>Učitelé odborného výcviku</c:v>
                </c:pt>
                <c:pt idx="2">
                  <c:v>Učitelé na 2. stupni základních škol </c:v>
                </c:pt>
                <c:pt idx="3">
                  <c:v>Učitelé na 1. stupni základních škol </c:v>
                </c:pt>
                <c:pt idx="4">
                  <c:v>Učitelé všeobecně vzdělávacích předmětů na středních školách </c:v>
                </c:pt>
                <c:pt idx="5">
                  <c:v>Učitelé odborných předmětů</c:v>
                </c:pt>
                <c:pt idx="6">
                  <c:v>Vysokoškolské vzdělání - platová sféra</c:v>
                </c:pt>
                <c:pt idx="7">
                  <c:v>CELKEM - platová sféra</c:v>
                </c:pt>
              </c:strCache>
            </c:strRef>
          </c:cat>
          <c:val>
            <c:numRef>
              <c:f>List1!$C$26:$C$33</c:f>
              <c:numCache>
                <c:formatCode>0</c:formatCode>
                <c:ptCount val="8"/>
                <c:pt idx="0">
                  <c:v>1909.933100000002</c:v>
                </c:pt>
                <c:pt idx="1">
                  <c:v>1882.5862000000016</c:v>
                </c:pt>
                <c:pt idx="2">
                  <c:v>2787.2714000000014</c:v>
                </c:pt>
                <c:pt idx="3">
                  <c:v>2829.2138999999988</c:v>
                </c:pt>
                <c:pt idx="4">
                  <c:v>2813.222099999999</c:v>
                </c:pt>
                <c:pt idx="5">
                  <c:v>2696.092899999996</c:v>
                </c:pt>
                <c:pt idx="6">
                  <c:v>4987.9855000000025</c:v>
                </c:pt>
                <c:pt idx="7">
                  <c:v>6201.018799999998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A6-4906-B1A5-D71DE07A7EDF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List1!$G$26:$G$33</c:f>
                <c:numCache>
                  <c:formatCode>General</c:formatCode>
                  <c:ptCount val="8"/>
                  <c:pt idx="0">
                    <c:v>2445.8269000000037</c:v>
                  </c:pt>
                  <c:pt idx="1">
                    <c:v>3209.0239000000001</c:v>
                  </c:pt>
                  <c:pt idx="2">
                    <c:v>2960.5877000000037</c:v>
                  </c:pt>
                  <c:pt idx="3">
                    <c:v>2434.4507999999987</c:v>
                  </c:pt>
                  <c:pt idx="4">
                    <c:v>3378.0279999999984</c:v>
                  </c:pt>
                  <c:pt idx="5">
                    <c:v>3784.9182999999975</c:v>
                  </c:pt>
                  <c:pt idx="6">
                    <c:v>15876.931700000001</c:v>
                  </c:pt>
                  <c:pt idx="7">
                    <c:v>10737.793899999997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List1!$A$26:$A$33</c:f>
              <c:strCache>
                <c:ptCount val="8"/>
                <c:pt idx="0">
                  <c:v>Učitelé v oblasti předškolní výchovy</c:v>
                </c:pt>
                <c:pt idx="1">
                  <c:v>Učitelé odborného výcviku</c:v>
                </c:pt>
                <c:pt idx="2">
                  <c:v>Učitelé na 2. stupni základních škol </c:v>
                </c:pt>
                <c:pt idx="3">
                  <c:v>Učitelé na 1. stupni základních škol </c:v>
                </c:pt>
                <c:pt idx="4">
                  <c:v>Učitelé všeobecně vzdělávacích předmětů na středních školách </c:v>
                </c:pt>
                <c:pt idx="5">
                  <c:v>Učitelé odborných předmětů</c:v>
                </c:pt>
                <c:pt idx="6">
                  <c:v>Vysokoškolské vzdělání - platová sféra</c:v>
                </c:pt>
                <c:pt idx="7">
                  <c:v>CELKEM - platová sféra</c:v>
                </c:pt>
              </c:strCache>
            </c:strRef>
          </c:cat>
          <c:val>
            <c:numRef>
              <c:f>List1!$D$26:$D$33</c:f>
              <c:numCache>
                <c:formatCode>0</c:formatCode>
                <c:ptCount val="8"/>
                <c:pt idx="0">
                  <c:v>1830.9241999999977</c:v>
                </c:pt>
                <c:pt idx="1">
                  <c:v>2044.1537999999964</c:v>
                </c:pt>
                <c:pt idx="2">
                  <c:v>2853.4294999999984</c:v>
                </c:pt>
                <c:pt idx="3">
                  <c:v>2383.2056000000011</c:v>
                </c:pt>
                <c:pt idx="4">
                  <c:v>2925.3995000000068</c:v>
                </c:pt>
                <c:pt idx="5">
                  <c:v>2967.8531000000003</c:v>
                </c:pt>
                <c:pt idx="6">
                  <c:v>11626.183799999999</c:v>
                </c:pt>
                <c:pt idx="7">
                  <c:v>7666.0569000000032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A6-4906-B1A5-D71DE07A7E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1114912"/>
        <c:axId val="441114256"/>
      </c:barChart>
      <c:lineChart>
        <c:grouping val="standard"/>
        <c:varyColors val="0"/>
        <c:ser>
          <c:idx val="3"/>
          <c:order val="3"/>
          <c:tx>
            <c:v>průměr</c:v>
          </c:tx>
          <c:spPr>
            <a:ln w="28575" cap="rnd">
              <a:noFill/>
              <a:round/>
            </a:ln>
            <a:effectLst/>
          </c:spPr>
          <c:marker>
            <c:symbol val="star"/>
            <c:size val="9"/>
            <c:spPr>
              <a:noFill/>
              <a:ln w="22225">
                <a:solidFill>
                  <a:schemeClr val="accent1"/>
                </a:solidFill>
              </a:ln>
              <a:effectLst/>
            </c:spPr>
          </c:marker>
          <c:val>
            <c:numRef>
              <c:f>List1!$E$26:$E$33</c:f>
              <c:numCache>
                <c:formatCode>0</c:formatCode>
                <c:ptCount val="8"/>
                <c:pt idx="0">
                  <c:v>29863.9516</c:v>
                </c:pt>
                <c:pt idx="1">
                  <c:v>32401.608899999999</c:v>
                </c:pt>
                <c:pt idx="2">
                  <c:v>35398.135300000002</c:v>
                </c:pt>
                <c:pt idx="3">
                  <c:v>35615.918799999999</c:v>
                </c:pt>
                <c:pt idx="4">
                  <c:v>36618.900500000003</c:v>
                </c:pt>
                <c:pt idx="5">
                  <c:v>37064.962200000002</c:v>
                </c:pt>
                <c:pt idx="6">
                  <c:v>44814.562299999998</c:v>
                </c:pt>
                <c:pt idx="7">
                  <c:v>35437.337899999999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1A6-4906-B1A5-D71DE07A7E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1114912"/>
        <c:axId val="441114256"/>
      </c:lineChart>
      <c:catAx>
        <c:axId val="44111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2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1114256"/>
        <c:crosses val="autoZero"/>
        <c:auto val="1"/>
        <c:lblAlgn val="ctr"/>
        <c:lblOffset val="100"/>
        <c:noMultiLvlLbl val="0"/>
      </c:catAx>
      <c:valAx>
        <c:axId val="441114256"/>
        <c:scaling>
          <c:orientation val="minMax"/>
          <c:min val="2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1114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="1"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List1!$A$49:$A$56</c:f>
              <c:strCache>
                <c:ptCount val="8"/>
                <c:pt idx="0">
                  <c:v>Učitelé v oblasti předškolní výchovy</c:v>
                </c:pt>
                <c:pt idx="1">
                  <c:v>Učitelé odborného výcviku</c:v>
                </c:pt>
                <c:pt idx="2">
                  <c:v>Učitelé na 2. stupni základních škol </c:v>
                </c:pt>
                <c:pt idx="3">
                  <c:v>Učitelé na 1. stupni základních škol </c:v>
                </c:pt>
                <c:pt idx="4">
                  <c:v>Učitelé všeobecně vzdělávacích předmětů na středních školách </c:v>
                </c:pt>
                <c:pt idx="5">
                  <c:v>Učitelé odborných předmětů</c:v>
                </c:pt>
                <c:pt idx="6">
                  <c:v>Vysokoškolské</c:v>
                </c:pt>
                <c:pt idx="7">
                  <c:v>CELKEM - platová sféra</c:v>
                </c:pt>
              </c:strCache>
            </c:strRef>
          </c:cat>
          <c:val>
            <c:numRef>
              <c:f>List1!$B$49:$B$56</c:f>
              <c:numCache>
                <c:formatCode>0%</c:formatCode>
                <c:ptCount val="8"/>
                <c:pt idx="0">
                  <c:v>1.116039144364211</c:v>
                </c:pt>
                <c:pt idx="1">
                  <c:v>1.1395168968521967</c:v>
                </c:pt>
                <c:pt idx="2">
                  <c:v>1.1111548501706341</c:v>
                </c:pt>
                <c:pt idx="3">
                  <c:v>1.1145702134535747</c:v>
                </c:pt>
                <c:pt idx="4">
                  <c:v>1.1211507978135338</c:v>
                </c:pt>
                <c:pt idx="5">
                  <c:v>1.1217558658205153</c:v>
                </c:pt>
                <c:pt idx="6">
                  <c:v>1.1063134576442482</c:v>
                </c:pt>
                <c:pt idx="7">
                  <c:v>1.1068160048123874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39-40D0-BCC3-D7BBE78909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8888176"/>
        <c:axId val="428888504"/>
      </c:barChart>
      <c:catAx>
        <c:axId val="42888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28888504"/>
        <c:crosses val="autoZero"/>
        <c:auto val="1"/>
        <c:lblAlgn val="ctr"/>
        <c:lblOffset val="100"/>
        <c:noMultiLvlLbl val="0"/>
      </c:catAx>
      <c:valAx>
        <c:axId val="428888504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28888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000" b="1"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3"/>
          <c:order val="0"/>
          <c:tx>
            <c:strRef>
              <c:f>List1!$E$37</c:f>
              <c:strCache>
                <c:ptCount val="1"/>
                <c:pt idx="0">
                  <c:v>Tarif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List1!$A$38:$A$45</c:f>
              <c:strCache>
                <c:ptCount val="8"/>
                <c:pt idx="0">
                  <c:v>Učitelé v oblasti předškolní výchovy</c:v>
                </c:pt>
                <c:pt idx="1">
                  <c:v>Učitelé odborného výcviku</c:v>
                </c:pt>
                <c:pt idx="2">
                  <c:v>Učitelé na 2. stupni základních škol </c:v>
                </c:pt>
                <c:pt idx="3">
                  <c:v>Učitelé na 1. stupni základních škol </c:v>
                </c:pt>
                <c:pt idx="4">
                  <c:v>Učitelé všeobecně vzdělávacích předmětů na středních školách </c:v>
                </c:pt>
                <c:pt idx="5">
                  <c:v>Učitelé odborných předmětů</c:v>
                </c:pt>
                <c:pt idx="6">
                  <c:v>Vysokoškolské</c:v>
                </c:pt>
                <c:pt idx="7">
                  <c:v>CELKEM - platová sféra</c:v>
                </c:pt>
              </c:strCache>
            </c:strRef>
          </c:cat>
          <c:val>
            <c:numRef>
              <c:f>List1!$E$38:$E$45</c:f>
              <c:numCache>
                <c:formatCode>#\ ##0.0</c:formatCode>
                <c:ptCount val="8"/>
                <c:pt idx="0">
                  <c:v>74.36</c:v>
                </c:pt>
                <c:pt idx="1">
                  <c:v>71.440000000000012</c:v>
                </c:pt>
                <c:pt idx="2">
                  <c:v>69.849999999999994</c:v>
                </c:pt>
                <c:pt idx="3">
                  <c:v>70.669999999999987</c:v>
                </c:pt>
                <c:pt idx="4">
                  <c:v>69.06</c:v>
                </c:pt>
                <c:pt idx="5">
                  <c:v>68.949999999999989</c:v>
                </c:pt>
                <c:pt idx="6">
                  <c:v>62.24</c:v>
                </c:pt>
                <c:pt idx="7">
                  <c:v>65.959999999999994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02-4192-8B11-FD41ACB041A8}"/>
            </c:ext>
          </c:extLst>
        </c:ser>
        <c:ser>
          <c:idx val="2"/>
          <c:order val="1"/>
          <c:tx>
            <c:strRef>
              <c:f>List1!$D$37</c:f>
              <c:strCache>
                <c:ptCount val="1"/>
                <c:pt idx="0">
                  <c:v>Náhrady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List1!$A$38:$A$45</c:f>
              <c:strCache>
                <c:ptCount val="8"/>
                <c:pt idx="0">
                  <c:v>Učitelé v oblasti předškolní výchovy</c:v>
                </c:pt>
                <c:pt idx="1">
                  <c:v>Učitelé odborného výcviku</c:v>
                </c:pt>
                <c:pt idx="2">
                  <c:v>Učitelé na 2. stupni základních škol </c:v>
                </c:pt>
                <c:pt idx="3">
                  <c:v>Učitelé na 1. stupni základních škol </c:v>
                </c:pt>
                <c:pt idx="4">
                  <c:v>Učitelé všeobecně vzdělávacích předmětů na středních školách </c:v>
                </c:pt>
                <c:pt idx="5">
                  <c:v>Učitelé odborných předmětů</c:v>
                </c:pt>
                <c:pt idx="6">
                  <c:v>Vysokoškolské</c:v>
                </c:pt>
                <c:pt idx="7">
                  <c:v>CELKEM - platová sféra</c:v>
                </c:pt>
              </c:strCache>
            </c:strRef>
          </c:cat>
          <c:val>
            <c:numRef>
              <c:f>List1!$D$38:$D$45</c:f>
              <c:numCache>
                <c:formatCode>#\ ##0.0</c:formatCode>
                <c:ptCount val="8"/>
                <c:pt idx="0">
                  <c:v>16.27</c:v>
                </c:pt>
                <c:pt idx="1">
                  <c:v>17.82</c:v>
                </c:pt>
                <c:pt idx="2">
                  <c:v>17.37</c:v>
                </c:pt>
                <c:pt idx="3">
                  <c:v>17.43</c:v>
                </c:pt>
                <c:pt idx="4">
                  <c:v>17.61</c:v>
                </c:pt>
                <c:pt idx="5">
                  <c:v>17.7</c:v>
                </c:pt>
                <c:pt idx="6">
                  <c:v>13.04</c:v>
                </c:pt>
                <c:pt idx="7">
                  <c:v>12.01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02-4192-8B11-FD41ACB041A8}"/>
            </c:ext>
          </c:extLst>
        </c:ser>
        <c:ser>
          <c:idx val="1"/>
          <c:order val="2"/>
          <c:tx>
            <c:strRef>
              <c:f>List1!$C$37</c:f>
              <c:strCache>
                <c:ptCount val="1"/>
                <c:pt idx="0">
                  <c:v>Příplatky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List1!$A$38:$A$45</c:f>
              <c:strCache>
                <c:ptCount val="8"/>
                <c:pt idx="0">
                  <c:v>Učitelé v oblasti předškolní výchovy</c:v>
                </c:pt>
                <c:pt idx="1">
                  <c:v>Učitelé odborného výcviku</c:v>
                </c:pt>
                <c:pt idx="2">
                  <c:v>Učitelé na 2. stupni základních škol </c:v>
                </c:pt>
                <c:pt idx="3">
                  <c:v>Učitelé na 1. stupni základních škol </c:v>
                </c:pt>
                <c:pt idx="4">
                  <c:v>Učitelé všeobecně vzdělávacích předmětů na středních školách </c:v>
                </c:pt>
                <c:pt idx="5">
                  <c:v>Učitelé odborných předmětů</c:v>
                </c:pt>
                <c:pt idx="6">
                  <c:v>Vysokoškolské</c:v>
                </c:pt>
                <c:pt idx="7">
                  <c:v>CELKEM - platová sféra</c:v>
                </c:pt>
              </c:strCache>
            </c:strRef>
          </c:cat>
          <c:val>
            <c:numRef>
              <c:f>List1!$C$38:$C$45</c:f>
              <c:numCache>
                <c:formatCode>#\ ##0.0</c:formatCode>
                <c:ptCount val="8"/>
                <c:pt idx="0">
                  <c:v>2.93</c:v>
                </c:pt>
                <c:pt idx="1">
                  <c:v>5.32</c:v>
                </c:pt>
                <c:pt idx="2">
                  <c:v>6.56</c:v>
                </c:pt>
                <c:pt idx="3">
                  <c:v>5.75</c:v>
                </c:pt>
                <c:pt idx="4">
                  <c:v>7.67</c:v>
                </c:pt>
                <c:pt idx="5">
                  <c:v>7.7</c:v>
                </c:pt>
                <c:pt idx="6">
                  <c:v>15.96</c:v>
                </c:pt>
                <c:pt idx="7">
                  <c:v>14.81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02-4192-8B11-FD41ACB041A8}"/>
            </c:ext>
          </c:extLst>
        </c:ser>
        <c:ser>
          <c:idx val="0"/>
          <c:order val="3"/>
          <c:tx>
            <c:strRef>
              <c:f>List1!$B$37</c:f>
              <c:strCache>
                <c:ptCount val="1"/>
                <c:pt idx="0">
                  <c:v>Odměny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List1!$A$38:$A$45</c:f>
              <c:strCache>
                <c:ptCount val="8"/>
                <c:pt idx="0">
                  <c:v>Učitelé v oblasti předškolní výchovy</c:v>
                </c:pt>
                <c:pt idx="1">
                  <c:v>Učitelé odborného výcviku</c:v>
                </c:pt>
                <c:pt idx="2">
                  <c:v>Učitelé na 2. stupni základních škol </c:v>
                </c:pt>
                <c:pt idx="3">
                  <c:v>Učitelé na 1. stupni základních škol </c:v>
                </c:pt>
                <c:pt idx="4">
                  <c:v>Učitelé všeobecně vzdělávacích předmětů na středních školách </c:v>
                </c:pt>
                <c:pt idx="5">
                  <c:v>Učitelé odborných předmětů</c:v>
                </c:pt>
                <c:pt idx="6">
                  <c:v>Vysokoškolské</c:v>
                </c:pt>
                <c:pt idx="7">
                  <c:v>CELKEM - platová sféra</c:v>
                </c:pt>
              </c:strCache>
            </c:strRef>
          </c:cat>
          <c:val>
            <c:numRef>
              <c:f>List1!$B$38:$B$45</c:f>
              <c:numCache>
                <c:formatCode>#\ ##0.0</c:formatCode>
                <c:ptCount val="8"/>
                <c:pt idx="0">
                  <c:v>6.44</c:v>
                </c:pt>
                <c:pt idx="1">
                  <c:v>5.42</c:v>
                </c:pt>
                <c:pt idx="2">
                  <c:v>6.22</c:v>
                </c:pt>
                <c:pt idx="3">
                  <c:v>6.15</c:v>
                </c:pt>
                <c:pt idx="4">
                  <c:v>5.66</c:v>
                </c:pt>
                <c:pt idx="5">
                  <c:v>5.65</c:v>
                </c:pt>
                <c:pt idx="6">
                  <c:v>8.76</c:v>
                </c:pt>
                <c:pt idx="7">
                  <c:v>7.22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02-4192-8B11-FD41ACB041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4588472"/>
        <c:axId val="434591424"/>
      </c:barChart>
      <c:catAx>
        <c:axId val="434588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4591424"/>
        <c:crosses val="autoZero"/>
        <c:auto val="1"/>
        <c:lblAlgn val="ctr"/>
        <c:lblOffset val="100"/>
        <c:noMultiLvlLbl val="0"/>
      </c:catAx>
      <c:valAx>
        <c:axId val="434591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4588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000" b="1"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2"/>
          <c:order val="0"/>
          <c:tx>
            <c:strRef>
              <c:f>List1!$H$37</c:f>
              <c:strCache>
                <c:ptCount val="1"/>
                <c:pt idx="0">
                  <c:v>Tarif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List1!$A$38:$A$45</c:f>
              <c:strCache>
                <c:ptCount val="8"/>
                <c:pt idx="0">
                  <c:v>Učitelé v oblasti předškolní výchovy</c:v>
                </c:pt>
                <c:pt idx="1">
                  <c:v>Učitelé odborného výcviku</c:v>
                </c:pt>
                <c:pt idx="2">
                  <c:v>Učitelé na 2. stupni základních škol </c:v>
                </c:pt>
                <c:pt idx="3">
                  <c:v>Učitelé na 1. stupni základních škol </c:v>
                </c:pt>
                <c:pt idx="4">
                  <c:v>Učitelé všeobecně vzdělávacích předmětů na středních školách </c:v>
                </c:pt>
                <c:pt idx="5">
                  <c:v>Učitelé odborných předmětů</c:v>
                </c:pt>
                <c:pt idx="6">
                  <c:v>Vysokoškolské</c:v>
                </c:pt>
                <c:pt idx="7">
                  <c:v>CELKEM - platová sféra</c:v>
                </c:pt>
              </c:strCache>
            </c:strRef>
          </c:cat>
          <c:val>
            <c:numRef>
              <c:f>List1!$H$38:$H$45</c:f>
              <c:numCache>
                <c:formatCode>0%</c:formatCode>
                <c:ptCount val="8"/>
                <c:pt idx="0">
                  <c:v>0.88809267884868026</c:v>
                </c:pt>
                <c:pt idx="1">
                  <c:v>0.86931126794840596</c:v>
                </c:pt>
                <c:pt idx="2">
                  <c:v>0.84533462422848837</c:v>
                </c:pt>
                <c:pt idx="3">
                  <c:v>0.85587985951314027</c:v>
                </c:pt>
                <c:pt idx="4">
                  <c:v>0.83820852045151117</c:v>
                </c:pt>
                <c:pt idx="5">
                  <c:v>0.83778857837181053</c:v>
                </c:pt>
                <c:pt idx="6">
                  <c:v>0.71573137074517013</c:v>
                </c:pt>
                <c:pt idx="7">
                  <c:v>0.74963063984543699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0C-444F-90AA-7D51F6E43358}"/>
            </c:ext>
          </c:extLst>
        </c:ser>
        <c:ser>
          <c:idx val="1"/>
          <c:order val="1"/>
          <c:tx>
            <c:strRef>
              <c:f>List1!$G$37</c:f>
              <c:strCache>
                <c:ptCount val="1"/>
                <c:pt idx="0">
                  <c:v>Příplatky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List1!$A$38:$A$45</c:f>
              <c:strCache>
                <c:ptCount val="8"/>
                <c:pt idx="0">
                  <c:v>Učitelé v oblasti předškolní výchovy</c:v>
                </c:pt>
                <c:pt idx="1">
                  <c:v>Učitelé odborného výcviku</c:v>
                </c:pt>
                <c:pt idx="2">
                  <c:v>Učitelé na 2. stupni základních škol </c:v>
                </c:pt>
                <c:pt idx="3">
                  <c:v>Učitelé na 1. stupni základních škol </c:v>
                </c:pt>
                <c:pt idx="4">
                  <c:v>Učitelé všeobecně vzdělávacích předmětů na středních školách </c:v>
                </c:pt>
                <c:pt idx="5">
                  <c:v>Učitelé odborných předmětů</c:v>
                </c:pt>
                <c:pt idx="6">
                  <c:v>Vysokoškolské</c:v>
                </c:pt>
                <c:pt idx="7">
                  <c:v>CELKEM - platová sféra</c:v>
                </c:pt>
              </c:strCache>
            </c:strRef>
          </c:cat>
          <c:val>
            <c:numRef>
              <c:f>List1!$G$38:$G$45</c:f>
              <c:numCache>
                <c:formatCode>0%</c:formatCode>
                <c:ptCount val="8"/>
                <c:pt idx="0">
                  <c:v>3.4993431267168279E-2</c:v>
                </c:pt>
                <c:pt idx="1">
                  <c:v>6.4735945485519586E-2</c:v>
                </c:pt>
                <c:pt idx="2">
                  <c:v>7.9390052039210943E-2</c:v>
                </c:pt>
                <c:pt idx="3">
                  <c:v>6.9637883008356549E-2</c:v>
                </c:pt>
                <c:pt idx="4">
                  <c:v>9.3093822065784676E-2</c:v>
                </c:pt>
                <c:pt idx="5">
                  <c:v>9.3560145808019468E-2</c:v>
                </c:pt>
                <c:pt idx="6">
                  <c:v>0.18353265869365223</c:v>
                </c:pt>
                <c:pt idx="7">
                  <c:v>0.16831458120240939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0C-444F-90AA-7D51F6E43358}"/>
            </c:ext>
          </c:extLst>
        </c:ser>
        <c:ser>
          <c:idx val="0"/>
          <c:order val="2"/>
          <c:tx>
            <c:strRef>
              <c:f>List1!$F$37</c:f>
              <c:strCache>
                <c:ptCount val="1"/>
                <c:pt idx="0">
                  <c:v>Odměny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List1!$A$38:$A$45</c:f>
              <c:strCache>
                <c:ptCount val="8"/>
                <c:pt idx="0">
                  <c:v>Učitelé v oblasti předškolní výchovy</c:v>
                </c:pt>
                <c:pt idx="1">
                  <c:v>Učitelé odborného výcviku</c:v>
                </c:pt>
                <c:pt idx="2">
                  <c:v>Učitelé na 2. stupni základních škol </c:v>
                </c:pt>
                <c:pt idx="3">
                  <c:v>Učitelé na 1. stupni základních škol </c:v>
                </c:pt>
                <c:pt idx="4">
                  <c:v>Učitelé všeobecně vzdělávacích předmětů na středních školách </c:v>
                </c:pt>
                <c:pt idx="5">
                  <c:v>Učitelé odborných předmětů</c:v>
                </c:pt>
                <c:pt idx="6">
                  <c:v>Vysokoškolské</c:v>
                </c:pt>
                <c:pt idx="7">
                  <c:v>CELKEM - platová sféra</c:v>
                </c:pt>
              </c:strCache>
            </c:strRef>
          </c:cat>
          <c:val>
            <c:numRef>
              <c:f>List1!$F$38:$F$45</c:f>
              <c:numCache>
                <c:formatCode>0%</c:formatCode>
                <c:ptCount val="8"/>
                <c:pt idx="0">
                  <c:v>7.6913889884151446E-2</c:v>
                </c:pt>
                <c:pt idx="1">
                  <c:v>6.5952786566074464E-2</c:v>
                </c:pt>
                <c:pt idx="2">
                  <c:v>7.5275323732300614E-2</c:v>
                </c:pt>
                <c:pt idx="3">
                  <c:v>7.4482257478503094E-2</c:v>
                </c:pt>
                <c:pt idx="4">
                  <c:v>6.8697657482704219E-2</c:v>
                </c:pt>
                <c:pt idx="5">
                  <c:v>6.8651275820170124E-2</c:v>
                </c:pt>
                <c:pt idx="6">
                  <c:v>0.10073597056117754</c:v>
                </c:pt>
                <c:pt idx="7">
                  <c:v>8.2054778952153656E-2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0C-444F-90AA-7D51F6E433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3033000"/>
        <c:axId val="443031360"/>
      </c:barChart>
      <c:catAx>
        <c:axId val="443033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3031360"/>
        <c:crosses val="autoZero"/>
        <c:auto val="1"/>
        <c:lblAlgn val="ctr"/>
        <c:lblOffset val="100"/>
        <c:noMultiLvlLbl val="0"/>
      </c:catAx>
      <c:valAx>
        <c:axId val="443031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3033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="1"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noFill/>
            <a:ln>
              <a:noFill/>
            </a:ln>
            <a:effectLst/>
          </c:spPr>
          <c:invertIfNegative val="0"/>
          <c:errBars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List1!$F$22:$F$27</c:f>
                <c:numCache>
                  <c:formatCode>General</c:formatCode>
                  <c:ptCount val="6"/>
                  <c:pt idx="0">
                    <c:v>4923.7157999999981</c:v>
                  </c:pt>
                  <c:pt idx="1">
                    <c:v>4707.7373000000007</c:v>
                  </c:pt>
                  <c:pt idx="2">
                    <c:v>7071.2416999999987</c:v>
                  </c:pt>
                  <c:pt idx="3">
                    <c:v>10487.362399999998</c:v>
                  </c:pt>
                  <c:pt idx="4">
                    <c:v>9719.6106</c:v>
                  </c:pt>
                  <c:pt idx="5">
                    <c:v>5260.4555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List1!$A$22:$A$27</c:f>
              <c:strCache>
                <c:ptCount val="6"/>
                <c:pt idx="0">
                  <c:v>Vědečtí, výzkumní a vývojoví pracovníci na vysokých školách</c:v>
                </c:pt>
                <c:pt idx="1">
                  <c:v>Odborní asistenti na vysokých školách</c:v>
                </c:pt>
                <c:pt idx="2">
                  <c:v>Docenti na vysokých školách</c:v>
                </c:pt>
                <c:pt idx="3">
                  <c:v>Profesoři na vysokých školách</c:v>
                </c:pt>
                <c:pt idx="4">
                  <c:v>Vysokoškolské - mzdová sféra</c:v>
                </c:pt>
                <c:pt idx="5">
                  <c:v>CELKEM - mzdová sféra</c:v>
                </c:pt>
              </c:strCache>
            </c:strRef>
          </c:cat>
          <c:val>
            <c:numRef>
              <c:f>List1!$B$22:$B$27</c:f>
              <c:numCache>
                <c:formatCode>0</c:formatCode>
                <c:ptCount val="6"/>
                <c:pt idx="0">
                  <c:v>29810.929499999998</c:v>
                </c:pt>
                <c:pt idx="1">
                  <c:v>33438.815600000002</c:v>
                </c:pt>
                <c:pt idx="2">
                  <c:v>43249.336499999998</c:v>
                </c:pt>
                <c:pt idx="3">
                  <c:v>51782.462299999999</c:v>
                </c:pt>
                <c:pt idx="4">
                  <c:v>29965.344799999999</c:v>
                </c:pt>
                <c:pt idx="5">
                  <c:v>20442.238300000001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B3-494D-AC6A-AE9FB33E247F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List1!$A$22:$A$27</c:f>
              <c:strCache>
                <c:ptCount val="6"/>
                <c:pt idx="0">
                  <c:v>Vědečtí, výzkumní a vývojoví pracovníci na vysokých školách</c:v>
                </c:pt>
                <c:pt idx="1">
                  <c:v>Odborní asistenti na vysokých školách</c:v>
                </c:pt>
                <c:pt idx="2">
                  <c:v>Docenti na vysokých školách</c:v>
                </c:pt>
                <c:pt idx="3">
                  <c:v>Profesoři na vysokých školách</c:v>
                </c:pt>
                <c:pt idx="4">
                  <c:v>Vysokoškolské - mzdová sféra</c:v>
                </c:pt>
                <c:pt idx="5">
                  <c:v>CELKEM - mzdová sféra</c:v>
                </c:pt>
              </c:strCache>
            </c:strRef>
          </c:cat>
          <c:val>
            <c:numRef>
              <c:f>List1!$C$22:$C$27</c:f>
              <c:numCache>
                <c:formatCode>0</c:formatCode>
                <c:ptCount val="6"/>
                <c:pt idx="0">
                  <c:v>7716.4179000000004</c:v>
                </c:pt>
                <c:pt idx="1">
                  <c:v>7379.1820000000007</c:v>
                </c:pt>
                <c:pt idx="2">
                  <c:v>13448.166300000004</c:v>
                </c:pt>
                <c:pt idx="3">
                  <c:v>18586.377500000002</c:v>
                </c:pt>
                <c:pt idx="4">
                  <c:v>12564.408799999997</c:v>
                </c:pt>
                <c:pt idx="5">
                  <c:v>7702.0076000000008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B3-494D-AC6A-AE9FB33E247F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List1!$G$22:$G$27</c:f>
                <c:numCache>
                  <c:formatCode>General</c:formatCode>
                  <c:ptCount val="6"/>
                  <c:pt idx="0">
                    <c:v>15019.0864</c:v>
                  </c:pt>
                  <c:pt idx="1">
                    <c:v>15629.009999999995</c:v>
                  </c:pt>
                  <c:pt idx="2">
                    <c:v>27543.709900000002</c:v>
                  </c:pt>
                  <c:pt idx="3">
                    <c:v>39235.729400000011</c:v>
                  </c:pt>
                  <c:pt idx="4">
                    <c:v>32004.296399999992</c:v>
                  </c:pt>
                  <c:pt idx="5">
                    <c:v>14938.385499999997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List1!$A$22:$A$27</c:f>
              <c:strCache>
                <c:ptCount val="6"/>
                <c:pt idx="0">
                  <c:v>Vědečtí, výzkumní a vývojoví pracovníci na vysokých školách</c:v>
                </c:pt>
                <c:pt idx="1">
                  <c:v>Odborní asistenti na vysokých školách</c:v>
                </c:pt>
                <c:pt idx="2">
                  <c:v>Docenti na vysokých školách</c:v>
                </c:pt>
                <c:pt idx="3">
                  <c:v>Profesoři na vysokých školách</c:v>
                </c:pt>
                <c:pt idx="4">
                  <c:v>Vysokoškolské - mzdová sféra</c:v>
                </c:pt>
                <c:pt idx="5">
                  <c:v>CELKEM - mzdová sféra</c:v>
                </c:pt>
              </c:strCache>
            </c:strRef>
          </c:cat>
          <c:val>
            <c:numRef>
              <c:f>List1!$D$22:$D$27</c:f>
              <c:numCache>
                <c:formatCode>0</c:formatCode>
                <c:ptCount val="6"/>
                <c:pt idx="0">
                  <c:v>10443.631800000003</c:v>
                </c:pt>
                <c:pt idx="1">
                  <c:v>11894.342799999999</c:v>
                </c:pt>
                <c:pt idx="2">
                  <c:v>21046.586599999995</c:v>
                </c:pt>
                <c:pt idx="3">
                  <c:v>30262.457299999995</c:v>
                </c:pt>
                <c:pt idx="4">
                  <c:v>21035.937000000005</c:v>
                </c:pt>
                <c:pt idx="5">
                  <c:v>9772.0172999999995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B3-494D-AC6A-AE9FB33E24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1114912"/>
        <c:axId val="441114256"/>
      </c:barChart>
      <c:lineChart>
        <c:grouping val="standard"/>
        <c:varyColors val="0"/>
        <c:ser>
          <c:idx val="3"/>
          <c:order val="3"/>
          <c:tx>
            <c:v>průměr</c:v>
          </c:tx>
          <c:spPr>
            <a:ln w="28575" cap="rnd">
              <a:noFill/>
              <a:round/>
            </a:ln>
            <a:effectLst/>
          </c:spPr>
          <c:marker>
            <c:symbol val="star"/>
            <c:size val="9"/>
            <c:spPr>
              <a:noFill/>
              <a:ln w="22225">
                <a:solidFill>
                  <a:schemeClr val="accent1"/>
                </a:solidFill>
              </a:ln>
              <a:effectLst/>
            </c:spPr>
          </c:marker>
          <c:val>
            <c:numRef>
              <c:f>List1!$E$22:$E$27</c:f>
              <c:numCache>
                <c:formatCode>0</c:formatCode>
                <c:ptCount val="6"/>
                <c:pt idx="0">
                  <c:v>41835.413999999997</c:v>
                </c:pt>
                <c:pt idx="1">
                  <c:v>45787.424800000001</c:v>
                </c:pt>
                <c:pt idx="2">
                  <c:v>65642.676699999996</c:v>
                </c:pt>
                <c:pt idx="3">
                  <c:v>83549.1253</c:v>
                </c:pt>
                <c:pt idx="4">
                  <c:v>54509.0288</c:v>
                </c:pt>
                <c:pt idx="5">
                  <c:v>33321.417399999998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9B3-494D-AC6A-AE9FB33E24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1114912"/>
        <c:axId val="441114256"/>
      </c:lineChart>
      <c:catAx>
        <c:axId val="44111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1114256"/>
        <c:crosses val="autoZero"/>
        <c:auto val="1"/>
        <c:lblAlgn val="ctr"/>
        <c:lblOffset val="100"/>
        <c:noMultiLvlLbl val="0"/>
      </c:catAx>
      <c:valAx>
        <c:axId val="441114256"/>
        <c:scaling>
          <c:orientation val="minMax"/>
          <c:min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1114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="1"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List1!$A$41:$A$46</c:f>
              <c:strCache>
                <c:ptCount val="6"/>
                <c:pt idx="0">
                  <c:v>Vědečtí, výzkumní a vývojoví pracovníci na vysokých školách</c:v>
                </c:pt>
                <c:pt idx="1">
                  <c:v>Odborní asistenti na vysokých školách</c:v>
                </c:pt>
                <c:pt idx="2">
                  <c:v>Docenti na vysokých školách</c:v>
                </c:pt>
                <c:pt idx="3">
                  <c:v>Profesoři na vysokých školách</c:v>
                </c:pt>
                <c:pt idx="4">
                  <c:v>Vysokoškolské - mzdová sféra</c:v>
                </c:pt>
                <c:pt idx="5">
                  <c:v>CELKEM - mzdová sféra</c:v>
                </c:pt>
              </c:strCache>
            </c:strRef>
          </c:cat>
          <c:val>
            <c:numRef>
              <c:f>List1!$B$41:$B$46</c:f>
              <c:numCache>
                <c:formatCode>0%</c:formatCode>
                <c:ptCount val="6"/>
                <c:pt idx="0">
                  <c:v>1.0712219102008012</c:v>
                </c:pt>
                <c:pt idx="1">
                  <c:v>1.1060548166955877</c:v>
                </c:pt>
                <c:pt idx="2">
                  <c:v>1.0953117256534302</c:v>
                </c:pt>
                <c:pt idx="3">
                  <c:v>1.0717235740858932</c:v>
                </c:pt>
                <c:pt idx="4">
                  <c:v>1.0640973737854607</c:v>
                </c:pt>
                <c:pt idx="5">
                  <c:v>1.0827037108237527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00-4FBA-BFE3-ECD65397B9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8888176"/>
        <c:axId val="428888504"/>
      </c:barChart>
      <c:catAx>
        <c:axId val="42888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28888504"/>
        <c:crosses val="autoZero"/>
        <c:auto val="1"/>
        <c:lblAlgn val="ctr"/>
        <c:lblOffset val="100"/>
        <c:noMultiLvlLbl val="0"/>
      </c:catAx>
      <c:valAx>
        <c:axId val="428888504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28888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="1"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3"/>
          <c:order val="0"/>
          <c:tx>
            <c:strRef>
              <c:f>List1!$E$31</c:f>
              <c:strCache>
                <c:ptCount val="1"/>
                <c:pt idx="0">
                  <c:v>Tarif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List1!$A$32:$A$37</c:f>
              <c:strCache>
                <c:ptCount val="6"/>
                <c:pt idx="0">
                  <c:v>Vědečtí, výzkumní a vývojoví pracovníci na vysokých školách</c:v>
                </c:pt>
                <c:pt idx="1">
                  <c:v>Odborní asistenti na vysokých školách</c:v>
                </c:pt>
                <c:pt idx="2">
                  <c:v>Docenti na vysokých školách</c:v>
                </c:pt>
                <c:pt idx="3">
                  <c:v>Profesoři na vysokých školách</c:v>
                </c:pt>
                <c:pt idx="4">
                  <c:v>Vysokoškolské - mzdová sféra</c:v>
                </c:pt>
                <c:pt idx="5">
                  <c:v>CELKEM - mzdová sféra</c:v>
                </c:pt>
              </c:strCache>
            </c:strRef>
          </c:cat>
          <c:val>
            <c:numRef>
              <c:f>List1!$E$32:$E$37</c:f>
              <c:numCache>
                <c:formatCode>#\ ##0.0</c:formatCode>
                <c:ptCount val="6"/>
                <c:pt idx="0">
                  <c:v>65.609999999999985</c:v>
                </c:pt>
                <c:pt idx="1">
                  <c:v>48.88</c:v>
                </c:pt>
                <c:pt idx="2">
                  <c:v>44.690000000000005</c:v>
                </c:pt>
                <c:pt idx="3">
                  <c:v>42.750000000000007</c:v>
                </c:pt>
                <c:pt idx="4">
                  <c:v>69.959999999999994</c:v>
                </c:pt>
                <c:pt idx="5">
                  <c:v>69.12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FF-40F4-9CB3-59AD5434116A}"/>
            </c:ext>
          </c:extLst>
        </c:ser>
        <c:ser>
          <c:idx val="2"/>
          <c:order val="1"/>
          <c:tx>
            <c:strRef>
              <c:f>List1!$D$31</c:f>
              <c:strCache>
                <c:ptCount val="1"/>
                <c:pt idx="0">
                  <c:v>Náhrady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List1!$A$32:$A$37</c:f>
              <c:strCache>
                <c:ptCount val="6"/>
                <c:pt idx="0">
                  <c:v>Vědečtí, výzkumní a vývojoví pracovníci na vysokých školách</c:v>
                </c:pt>
                <c:pt idx="1">
                  <c:v>Odborní asistenti na vysokých školách</c:v>
                </c:pt>
                <c:pt idx="2">
                  <c:v>Docenti na vysokých školách</c:v>
                </c:pt>
                <c:pt idx="3">
                  <c:v>Profesoři na vysokých školách</c:v>
                </c:pt>
                <c:pt idx="4">
                  <c:v>Vysokoškolské - mzdová sféra</c:v>
                </c:pt>
                <c:pt idx="5">
                  <c:v>CELKEM - mzdová sféra</c:v>
                </c:pt>
              </c:strCache>
            </c:strRef>
          </c:cat>
          <c:val>
            <c:numRef>
              <c:f>List1!$D$32:$D$37</c:f>
              <c:numCache>
                <c:formatCode>#\ ##0.0</c:formatCode>
                <c:ptCount val="6"/>
                <c:pt idx="0">
                  <c:v>12.09</c:v>
                </c:pt>
                <c:pt idx="1">
                  <c:v>14.84</c:v>
                </c:pt>
                <c:pt idx="2">
                  <c:v>14.85</c:v>
                </c:pt>
                <c:pt idx="3">
                  <c:v>15.03</c:v>
                </c:pt>
                <c:pt idx="4">
                  <c:v>10.31</c:v>
                </c:pt>
                <c:pt idx="5">
                  <c:v>10.51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FF-40F4-9CB3-59AD5434116A}"/>
            </c:ext>
          </c:extLst>
        </c:ser>
        <c:ser>
          <c:idx val="1"/>
          <c:order val="2"/>
          <c:tx>
            <c:strRef>
              <c:f>List1!$C$31</c:f>
              <c:strCache>
                <c:ptCount val="1"/>
                <c:pt idx="0">
                  <c:v>Příplatky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List1!$A$32:$A$37</c:f>
              <c:strCache>
                <c:ptCount val="6"/>
                <c:pt idx="0">
                  <c:v>Vědečtí, výzkumní a vývojoví pracovníci na vysokých školách</c:v>
                </c:pt>
                <c:pt idx="1">
                  <c:v>Odborní asistenti na vysokých školách</c:v>
                </c:pt>
                <c:pt idx="2">
                  <c:v>Docenti na vysokých školách</c:v>
                </c:pt>
                <c:pt idx="3">
                  <c:v>Profesoři na vysokých školách</c:v>
                </c:pt>
                <c:pt idx="4">
                  <c:v>Vysokoškolské - mzdová sféra</c:v>
                </c:pt>
                <c:pt idx="5">
                  <c:v>CELKEM - mzdová sféra</c:v>
                </c:pt>
              </c:strCache>
            </c:strRef>
          </c:cat>
          <c:val>
            <c:numRef>
              <c:f>List1!$C$32:$C$37</c:f>
              <c:numCache>
                <c:formatCode>#\ ##0.0</c:formatCode>
                <c:ptCount val="6"/>
                <c:pt idx="0">
                  <c:v>0.59</c:v>
                </c:pt>
                <c:pt idx="1">
                  <c:v>2.85</c:v>
                </c:pt>
                <c:pt idx="2">
                  <c:v>3.78</c:v>
                </c:pt>
                <c:pt idx="3">
                  <c:v>4.8499999999999996</c:v>
                </c:pt>
                <c:pt idx="4">
                  <c:v>1.67</c:v>
                </c:pt>
                <c:pt idx="5">
                  <c:v>3.94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FF-40F4-9CB3-59AD5434116A}"/>
            </c:ext>
          </c:extLst>
        </c:ser>
        <c:ser>
          <c:idx val="0"/>
          <c:order val="3"/>
          <c:tx>
            <c:strRef>
              <c:f>List1!$B$31</c:f>
              <c:strCache>
                <c:ptCount val="1"/>
                <c:pt idx="0">
                  <c:v>Odměny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List1!$A$32:$A$37</c:f>
              <c:strCache>
                <c:ptCount val="6"/>
                <c:pt idx="0">
                  <c:v>Vědečtí, výzkumní a vývojoví pracovníci na vysokých školách</c:v>
                </c:pt>
                <c:pt idx="1">
                  <c:v>Odborní asistenti na vysokých školách</c:v>
                </c:pt>
                <c:pt idx="2">
                  <c:v>Docenti na vysokých školách</c:v>
                </c:pt>
                <c:pt idx="3">
                  <c:v>Profesoři na vysokých školách</c:v>
                </c:pt>
                <c:pt idx="4">
                  <c:v>Vysokoškolské - mzdová sféra</c:v>
                </c:pt>
                <c:pt idx="5">
                  <c:v>CELKEM - mzdová sféra</c:v>
                </c:pt>
              </c:strCache>
            </c:strRef>
          </c:cat>
          <c:val>
            <c:numRef>
              <c:f>List1!$B$32:$B$37</c:f>
              <c:numCache>
                <c:formatCode>#\ ##0.0</c:formatCode>
                <c:ptCount val="6"/>
                <c:pt idx="0">
                  <c:v>21.71</c:v>
                </c:pt>
                <c:pt idx="1">
                  <c:v>33.43</c:v>
                </c:pt>
                <c:pt idx="2">
                  <c:v>36.68</c:v>
                </c:pt>
                <c:pt idx="3">
                  <c:v>37.369999999999997</c:v>
                </c:pt>
                <c:pt idx="4">
                  <c:v>18.059999999999999</c:v>
                </c:pt>
                <c:pt idx="5">
                  <c:v>16.43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BFF-40F4-9CB3-59AD54341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4588472"/>
        <c:axId val="434591424"/>
      </c:barChart>
      <c:catAx>
        <c:axId val="434588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4591424"/>
        <c:crosses val="autoZero"/>
        <c:auto val="1"/>
        <c:lblAlgn val="ctr"/>
        <c:lblOffset val="100"/>
        <c:noMultiLvlLbl val="0"/>
      </c:catAx>
      <c:valAx>
        <c:axId val="434591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4588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="1"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2"/>
          <c:order val="0"/>
          <c:tx>
            <c:strRef>
              <c:f>List1!$H$31</c:f>
              <c:strCache>
                <c:ptCount val="1"/>
                <c:pt idx="0">
                  <c:v>Tarif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List1!$A$32:$A$37</c:f>
              <c:strCache>
                <c:ptCount val="6"/>
                <c:pt idx="0">
                  <c:v>Vědečtí, výzkumní a vývojoví pracovníci na vysokých školách</c:v>
                </c:pt>
                <c:pt idx="1">
                  <c:v>Odborní asistenti na vysokých školách</c:v>
                </c:pt>
                <c:pt idx="2">
                  <c:v>Docenti na vysokých školách</c:v>
                </c:pt>
                <c:pt idx="3">
                  <c:v>Profesoři na vysokých školách</c:v>
                </c:pt>
                <c:pt idx="4">
                  <c:v>Vysokoškolské - mzdová sféra</c:v>
                </c:pt>
                <c:pt idx="5">
                  <c:v>CELKEM - mzdová sféra</c:v>
                </c:pt>
              </c:strCache>
            </c:strRef>
          </c:cat>
          <c:val>
            <c:numRef>
              <c:f>List1!$H$32:$H$37</c:f>
              <c:numCache>
                <c:formatCode>0%</c:formatCode>
                <c:ptCount val="6"/>
                <c:pt idx="0">
                  <c:v>0.74633147537254008</c:v>
                </c:pt>
                <c:pt idx="1">
                  <c:v>0.57397839361202452</c:v>
                </c:pt>
                <c:pt idx="2">
                  <c:v>0.52483852025836764</c:v>
                </c:pt>
                <c:pt idx="3">
                  <c:v>0.50311874779333887</c:v>
                </c:pt>
                <c:pt idx="4">
                  <c:v>0.78002006912699295</c:v>
                </c:pt>
                <c:pt idx="5">
                  <c:v>0.77237680187730473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2B-46D3-9A81-886D6B85410E}"/>
            </c:ext>
          </c:extLst>
        </c:ser>
        <c:ser>
          <c:idx val="1"/>
          <c:order val="1"/>
          <c:tx>
            <c:strRef>
              <c:f>List1!$G$31</c:f>
              <c:strCache>
                <c:ptCount val="1"/>
                <c:pt idx="0">
                  <c:v>Příplatky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List1!$A$32:$A$37</c:f>
              <c:strCache>
                <c:ptCount val="6"/>
                <c:pt idx="0">
                  <c:v>Vědečtí, výzkumní a vývojoví pracovníci na vysokých školách</c:v>
                </c:pt>
                <c:pt idx="1">
                  <c:v>Odborní asistenti na vysokých školách</c:v>
                </c:pt>
                <c:pt idx="2">
                  <c:v>Docenti na vysokých školách</c:v>
                </c:pt>
                <c:pt idx="3">
                  <c:v>Profesoři na vysokých školách</c:v>
                </c:pt>
                <c:pt idx="4">
                  <c:v>Vysokoškolské - mzdová sféra</c:v>
                </c:pt>
                <c:pt idx="5">
                  <c:v>CELKEM - mzdová sféra</c:v>
                </c:pt>
              </c:strCache>
            </c:strRef>
          </c:cat>
          <c:val>
            <c:numRef>
              <c:f>List1!$G$32:$G$37</c:f>
              <c:numCache>
                <c:formatCode>0%</c:formatCode>
                <c:ptCount val="6"/>
                <c:pt idx="0">
                  <c:v>6.7114093959731551E-3</c:v>
                </c:pt>
                <c:pt idx="1">
                  <c:v>3.3466416157820575E-2</c:v>
                </c:pt>
                <c:pt idx="2">
                  <c:v>4.4392248972401641E-2</c:v>
                </c:pt>
                <c:pt idx="3">
                  <c:v>5.7078969047899254E-2</c:v>
                </c:pt>
                <c:pt idx="4">
                  <c:v>1.8619690043483107E-2</c:v>
                </c:pt>
                <c:pt idx="5">
                  <c:v>4.4027265616269969E-2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2B-46D3-9A81-886D6B85410E}"/>
            </c:ext>
          </c:extLst>
        </c:ser>
        <c:ser>
          <c:idx val="0"/>
          <c:order val="2"/>
          <c:tx>
            <c:strRef>
              <c:f>List1!$F$31</c:f>
              <c:strCache>
                <c:ptCount val="1"/>
                <c:pt idx="0">
                  <c:v>Odměny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List1!$A$32:$A$37</c:f>
              <c:strCache>
                <c:ptCount val="6"/>
                <c:pt idx="0">
                  <c:v>Vědečtí, výzkumní a vývojoví pracovníci na vysokých školách</c:v>
                </c:pt>
                <c:pt idx="1">
                  <c:v>Odborní asistenti na vysokých školách</c:v>
                </c:pt>
                <c:pt idx="2">
                  <c:v>Docenti na vysokých školách</c:v>
                </c:pt>
                <c:pt idx="3">
                  <c:v>Profesoři na vysokých školách</c:v>
                </c:pt>
                <c:pt idx="4">
                  <c:v>Vysokoškolské - mzdová sféra</c:v>
                </c:pt>
                <c:pt idx="5">
                  <c:v>CELKEM - mzdová sféra</c:v>
                </c:pt>
              </c:strCache>
            </c:strRef>
          </c:cat>
          <c:val>
            <c:numRef>
              <c:f>List1!$F$32:$F$37</c:f>
              <c:numCache>
                <c:formatCode>0%</c:formatCode>
                <c:ptCount val="6"/>
                <c:pt idx="0">
                  <c:v>0.24695711523148681</c:v>
                </c:pt>
                <c:pt idx="1">
                  <c:v>0.392555190230155</c:v>
                </c:pt>
                <c:pt idx="2">
                  <c:v>0.43076923076923074</c:v>
                </c:pt>
                <c:pt idx="3">
                  <c:v>0.43980228315876191</c:v>
                </c:pt>
                <c:pt idx="4">
                  <c:v>0.20136024082952392</c:v>
                </c:pt>
                <c:pt idx="5">
                  <c:v>0.18359593250642528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2B-46D3-9A81-886D6B8541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3033000"/>
        <c:axId val="443031360"/>
      </c:barChart>
      <c:catAx>
        <c:axId val="443033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3031360"/>
        <c:crosses val="autoZero"/>
        <c:auto val="1"/>
        <c:lblAlgn val="ctr"/>
        <c:lblOffset val="100"/>
        <c:noMultiLvlLbl val="0"/>
      </c:catAx>
      <c:valAx>
        <c:axId val="443031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3033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="1"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221724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051250" y="38250"/>
            <a:ext cx="5092749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742450" y="1736225"/>
            <a:ext cx="8520600" cy="93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Font typeface="Calibri"/>
              <a:buNone/>
              <a:defRPr sz="4400"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742450" y="2522216"/>
            <a:ext cx="8520600" cy="183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Calibri"/>
              <a:buNone/>
              <a:defRPr sz="3200"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pic>
        <p:nvPicPr>
          <p:cNvPr id="13" name="Google Shape;13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6400" y="144850"/>
            <a:ext cx="3751023" cy="10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0">
            <a:off x="-887012" y="1701312"/>
            <a:ext cx="2023975" cy="1234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1">
  <p:cSld name="TITLE_AND_BODY_1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509325" y="2482575"/>
            <a:ext cx="2634677" cy="266092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311700" y="572050"/>
            <a:ext cx="8520600" cy="9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400"/>
              <a:buFont typeface="Calibri"/>
              <a:buNone/>
              <a:defRPr sz="4400"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540300" y="1605525"/>
            <a:ext cx="3985800" cy="319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74650" rtl="0">
              <a:spcBef>
                <a:spcPts val="0"/>
              </a:spcBef>
              <a:spcAft>
                <a:spcPts val="0"/>
              </a:spcAft>
              <a:buClr>
                <a:srgbClr val="00957D"/>
              </a:buClr>
              <a:buSzPts val="2300"/>
              <a:buChar char="●"/>
              <a:defRPr sz="2300"/>
            </a:lvl1pPr>
            <a:lvl2pPr marL="914400" lvl="1" indent="-349250" rtl="0">
              <a:spcBef>
                <a:spcPts val="0"/>
              </a:spcBef>
              <a:spcAft>
                <a:spcPts val="0"/>
              </a:spcAft>
              <a:buClr>
                <a:srgbClr val="00957D"/>
              </a:buClr>
              <a:buSzPts val="1900"/>
              <a:buChar char="●"/>
              <a:defRPr sz="19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Clr>
                <a:srgbClr val="00957D"/>
              </a:buClr>
              <a:buSzPts val="1800"/>
              <a:buChar char="●"/>
              <a:defRPr sz="18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Clr>
                <a:srgbClr val="00957D"/>
              </a:buClr>
              <a:buSzPts val="1600"/>
              <a:buChar char="●"/>
              <a:defRPr sz="1600"/>
            </a:lvl4pPr>
            <a:lvl5pPr marL="2286000" lvl="4" indent="-323850" rtl="0">
              <a:spcBef>
                <a:spcPts val="0"/>
              </a:spcBef>
              <a:spcAft>
                <a:spcPts val="0"/>
              </a:spcAft>
              <a:buClr>
                <a:srgbClr val="00957D"/>
              </a:buClr>
              <a:buSzPts val="1500"/>
              <a:buChar char="●"/>
              <a:defRPr sz="15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Clr>
                <a:srgbClr val="00957D"/>
              </a:buClr>
              <a:buSzPts val="1800"/>
              <a:buChar char="○"/>
              <a:defRPr/>
            </a:lvl6pPr>
            <a:lvl7pPr marL="3200400" lvl="6" indent="-311150" rtl="0">
              <a:spcBef>
                <a:spcPts val="0"/>
              </a:spcBef>
              <a:spcAft>
                <a:spcPts val="0"/>
              </a:spcAft>
              <a:buClr>
                <a:srgbClr val="00957D"/>
              </a:buClr>
              <a:buSzPts val="1300"/>
              <a:buChar char="○"/>
              <a:defRPr sz="13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Clr>
                <a:srgbClr val="00957D"/>
              </a:buClr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1600"/>
              </a:spcAft>
              <a:buClr>
                <a:srgbClr val="00957D"/>
              </a:buClr>
              <a:buSzPts val="1200"/>
              <a:buChar char="○"/>
              <a:defRPr sz="12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548658" y="4703192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rgbClr val="00957D"/>
                </a:solidFill>
              </a:defRPr>
            </a:lvl1pPr>
            <a:lvl2pPr lvl="1" rtl="0">
              <a:buNone/>
              <a:defRPr>
                <a:solidFill>
                  <a:srgbClr val="00957D"/>
                </a:solidFill>
              </a:defRPr>
            </a:lvl2pPr>
            <a:lvl3pPr lvl="2" rtl="0">
              <a:buNone/>
              <a:defRPr>
                <a:solidFill>
                  <a:srgbClr val="00957D"/>
                </a:solidFill>
              </a:defRPr>
            </a:lvl3pPr>
            <a:lvl4pPr lvl="3" rtl="0">
              <a:buNone/>
              <a:defRPr>
                <a:solidFill>
                  <a:srgbClr val="00957D"/>
                </a:solidFill>
              </a:defRPr>
            </a:lvl4pPr>
            <a:lvl5pPr lvl="4" rtl="0">
              <a:buNone/>
              <a:defRPr>
                <a:solidFill>
                  <a:srgbClr val="00957D"/>
                </a:solidFill>
              </a:defRPr>
            </a:lvl5pPr>
            <a:lvl6pPr lvl="5" rtl="0">
              <a:buNone/>
              <a:defRPr>
                <a:solidFill>
                  <a:srgbClr val="00957D"/>
                </a:solidFill>
              </a:defRPr>
            </a:lvl6pPr>
            <a:lvl7pPr lvl="6" rtl="0">
              <a:buNone/>
              <a:defRPr>
                <a:solidFill>
                  <a:srgbClr val="00957D"/>
                </a:solidFill>
              </a:defRPr>
            </a:lvl7pPr>
            <a:lvl8pPr lvl="7" rtl="0">
              <a:buNone/>
              <a:defRPr>
                <a:solidFill>
                  <a:srgbClr val="00957D"/>
                </a:solidFill>
              </a:defRPr>
            </a:lvl8pPr>
            <a:lvl9pPr lvl="8" rtl="0">
              <a:buNone/>
              <a:defRPr>
                <a:solidFill>
                  <a:srgbClr val="00957D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6" name="Google Shape;26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7300" y="-417125"/>
            <a:ext cx="1714475" cy="10461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4"/>
          <p:cNvSpPr txBox="1">
            <a:spLocks noGrp="1"/>
          </p:cNvSpPr>
          <p:nvPr>
            <p:ph type="body" idx="2"/>
          </p:nvPr>
        </p:nvSpPr>
        <p:spPr>
          <a:xfrm>
            <a:off x="4502700" y="1605525"/>
            <a:ext cx="3985800" cy="319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74650" rtl="0">
              <a:spcBef>
                <a:spcPts val="0"/>
              </a:spcBef>
              <a:spcAft>
                <a:spcPts val="0"/>
              </a:spcAft>
              <a:buClr>
                <a:srgbClr val="00957D"/>
              </a:buClr>
              <a:buSzPts val="2300"/>
              <a:buChar char="●"/>
              <a:defRPr sz="2300"/>
            </a:lvl1pPr>
            <a:lvl2pPr marL="914400" lvl="1" indent="-349250" rtl="0">
              <a:spcBef>
                <a:spcPts val="0"/>
              </a:spcBef>
              <a:spcAft>
                <a:spcPts val="0"/>
              </a:spcAft>
              <a:buClr>
                <a:srgbClr val="00957D"/>
              </a:buClr>
              <a:buSzPts val="1900"/>
              <a:buChar char="●"/>
              <a:defRPr sz="19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Clr>
                <a:srgbClr val="00957D"/>
              </a:buClr>
              <a:buSzPts val="1800"/>
              <a:buChar char="●"/>
              <a:defRPr sz="18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Clr>
                <a:srgbClr val="00957D"/>
              </a:buClr>
              <a:buSzPts val="1600"/>
              <a:buChar char="●"/>
              <a:defRPr sz="1600"/>
            </a:lvl4pPr>
            <a:lvl5pPr marL="2286000" lvl="4" indent="-323850" rtl="0">
              <a:spcBef>
                <a:spcPts val="0"/>
              </a:spcBef>
              <a:spcAft>
                <a:spcPts val="0"/>
              </a:spcAft>
              <a:buClr>
                <a:srgbClr val="00957D"/>
              </a:buClr>
              <a:buSzPts val="1500"/>
              <a:buChar char="●"/>
              <a:defRPr sz="15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Clr>
                <a:srgbClr val="00957D"/>
              </a:buClr>
              <a:buSzPts val="1800"/>
              <a:buChar char="○"/>
              <a:defRPr/>
            </a:lvl6pPr>
            <a:lvl7pPr marL="3200400" lvl="6" indent="-311150" rtl="0">
              <a:spcBef>
                <a:spcPts val="0"/>
              </a:spcBef>
              <a:spcAft>
                <a:spcPts val="0"/>
              </a:spcAft>
              <a:buClr>
                <a:srgbClr val="00957D"/>
              </a:buClr>
              <a:buSzPts val="1300"/>
              <a:buChar char="○"/>
              <a:defRPr sz="13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Clr>
                <a:srgbClr val="00957D"/>
              </a:buClr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1600"/>
              </a:spcAft>
              <a:buClr>
                <a:srgbClr val="00957D"/>
              </a:buClr>
              <a:buSzPts val="1200"/>
              <a:buChar char="○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351675" y="2389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>
              <a:solidFill>
                <a:srgbClr val="00957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rgbClr val="00957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2"/>
          </p:nvPr>
        </p:nvSpPr>
        <p:spPr>
          <a:xfrm>
            <a:off x="4939500" y="78635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marL="914400" lvl="1" indent="-3238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●"/>
              <a:defRPr sz="1500"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3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2" name="Google Shape;42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77300" y="-417125"/>
            <a:ext cx="1714475" cy="104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57D"/>
              </a:buClr>
              <a:buSzPts val="1400"/>
              <a:buNone/>
              <a:defRPr sz="1400">
                <a:solidFill>
                  <a:srgbClr val="00957D"/>
                </a:solidFill>
              </a:defRPr>
            </a:lvl1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00957D"/>
                </a:solidFill>
              </a:defRPr>
            </a:lvl1pPr>
            <a:lvl2pPr lvl="1">
              <a:buNone/>
              <a:defRPr>
                <a:solidFill>
                  <a:srgbClr val="00957D"/>
                </a:solidFill>
              </a:defRPr>
            </a:lvl2pPr>
            <a:lvl3pPr lvl="2">
              <a:buNone/>
              <a:defRPr>
                <a:solidFill>
                  <a:srgbClr val="00957D"/>
                </a:solidFill>
              </a:defRPr>
            </a:lvl3pPr>
            <a:lvl4pPr lvl="3">
              <a:buNone/>
              <a:defRPr>
                <a:solidFill>
                  <a:srgbClr val="00957D"/>
                </a:solidFill>
              </a:defRPr>
            </a:lvl4pPr>
            <a:lvl5pPr lvl="4">
              <a:buNone/>
              <a:defRPr>
                <a:solidFill>
                  <a:srgbClr val="00957D"/>
                </a:solidFill>
              </a:defRPr>
            </a:lvl5pPr>
            <a:lvl6pPr lvl="5">
              <a:buNone/>
              <a:defRPr>
                <a:solidFill>
                  <a:srgbClr val="00957D"/>
                </a:solidFill>
              </a:defRPr>
            </a:lvl6pPr>
            <a:lvl7pPr lvl="6">
              <a:buNone/>
              <a:defRPr>
                <a:solidFill>
                  <a:srgbClr val="00957D"/>
                </a:solidFill>
              </a:defRPr>
            </a:lvl7pPr>
            <a:lvl8pPr lvl="7">
              <a:buNone/>
              <a:defRPr>
                <a:solidFill>
                  <a:srgbClr val="00957D"/>
                </a:solidFill>
              </a:defRPr>
            </a:lvl8pPr>
            <a:lvl9pPr lvl="8">
              <a:buNone/>
              <a:defRPr>
                <a:solidFill>
                  <a:srgbClr val="00957D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Google Shape;47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203375" y="2173575"/>
            <a:ext cx="2940624" cy="2969924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9"/>
          <p:cNvSpPr txBox="1">
            <a:spLocks noGrp="1"/>
          </p:cNvSpPr>
          <p:nvPr>
            <p:ph type="title" hasCustomPrompt="1"/>
          </p:nvPr>
        </p:nvSpPr>
        <p:spPr>
          <a:xfrm>
            <a:off x="678150" y="0"/>
            <a:ext cx="4365300" cy="1685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957D"/>
              </a:buClr>
              <a:buSzPts val="12000"/>
              <a:buNone/>
              <a:defRPr sz="12000">
                <a:solidFill>
                  <a:srgbClr val="00957D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487158" y="46861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00957D"/>
                </a:solidFill>
              </a:defRPr>
            </a:lvl1pPr>
            <a:lvl2pPr lvl="1">
              <a:buNone/>
              <a:defRPr>
                <a:solidFill>
                  <a:srgbClr val="00957D"/>
                </a:solidFill>
              </a:defRPr>
            </a:lvl2pPr>
            <a:lvl3pPr lvl="2">
              <a:buNone/>
              <a:defRPr>
                <a:solidFill>
                  <a:srgbClr val="00957D"/>
                </a:solidFill>
              </a:defRPr>
            </a:lvl3pPr>
            <a:lvl4pPr lvl="3">
              <a:buNone/>
              <a:defRPr>
                <a:solidFill>
                  <a:srgbClr val="00957D"/>
                </a:solidFill>
              </a:defRPr>
            </a:lvl4pPr>
            <a:lvl5pPr lvl="4">
              <a:buNone/>
              <a:defRPr>
                <a:solidFill>
                  <a:srgbClr val="00957D"/>
                </a:solidFill>
              </a:defRPr>
            </a:lvl5pPr>
            <a:lvl6pPr lvl="5">
              <a:buNone/>
              <a:defRPr>
                <a:solidFill>
                  <a:srgbClr val="00957D"/>
                </a:solidFill>
              </a:defRPr>
            </a:lvl6pPr>
            <a:lvl7pPr lvl="6">
              <a:buNone/>
              <a:defRPr>
                <a:solidFill>
                  <a:srgbClr val="00957D"/>
                </a:solidFill>
              </a:defRPr>
            </a:lvl7pPr>
            <a:lvl8pPr lvl="7">
              <a:buNone/>
              <a:defRPr>
                <a:solidFill>
                  <a:srgbClr val="00957D"/>
                </a:solidFill>
              </a:defRPr>
            </a:lvl8pPr>
            <a:lvl9pPr lvl="8">
              <a:buNone/>
              <a:defRPr>
                <a:solidFill>
                  <a:srgbClr val="00957D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title" idx="2"/>
          </p:nvPr>
        </p:nvSpPr>
        <p:spPr>
          <a:xfrm>
            <a:off x="3857625" y="559800"/>
            <a:ext cx="4537200" cy="10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957D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title" idx="3"/>
          </p:nvPr>
        </p:nvSpPr>
        <p:spPr>
          <a:xfrm>
            <a:off x="678150" y="2173575"/>
            <a:ext cx="7809000" cy="2142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00957D"/>
                </a:solidFill>
              </a:defRPr>
            </a:lvl1pPr>
            <a:lvl2pPr lvl="1">
              <a:buNone/>
              <a:defRPr>
                <a:solidFill>
                  <a:srgbClr val="00957D"/>
                </a:solidFill>
              </a:defRPr>
            </a:lvl2pPr>
            <a:lvl3pPr lvl="2">
              <a:buNone/>
              <a:defRPr>
                <a:solidFill>
                  <a:srgbClr val="00957D"/>
                </a:solidFill>
              </a:defRPr>
            </a:lvl3pPr>
            <a:lvl4pPr lvl="3">
              <a:buNone/>
              <a:defRPr>
                <a:solidFill>
                  <a:srgbClr val="00957D"/>
                </a:solidFill>
              </a:defRPr>
            </a:lvl4pPr>
            <a:lvl5pPr lvl="4">
              <a:buNone/>
              <a:defRPr>
                <a:solidFill>
                  <a:srgbClr val="00957D"/>
                </a:solidFill>
              </a:defRPr>
            </a:lvl5pPr>
            <a:lvl6pPr lvl="5">
              <a:buNone/>
              <a:defRPr>
                <a:solidFill>
                  <a:srgbClr val="00957D"/>
                </a:solidFill>
              </a:defRPr>
            </a:lvl6pPr>
            <a:lvl7pPr lvl="6">
              <a:buNone/>
              <a:defRPr>
                <a:solidFill>
                  <a:srgbClr val="00957D"/>
                </a:solidFill>
              </a:defRPr>
            </a:lvl7pPr>
            <a:lvl8pPr lvl="7">
              <a:buNone/>
              <a:defRPr>
                <a:solidFill>
                  <a:srgbClr val="00957D"/>
                </a:solidFill>
              </a:defRPr>
            </a:lvl8pPr>
            <a:lvl9pPr lvl="8">
              <a:buNone/>
              <a:defRPr>
                <a:solidFill>
                  <a:srgbClr val="00957D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51675" y="2389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91930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●"/>
              <a:defRPr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○"/>
              <a:defRPr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■"/>
              <a:defRPr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●"/>
              <a:defRPr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○"/>
              <a:defRPr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■"/>
              <a:defRPr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●"/>
              <a:defRPr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○"/>
              <a:defRPr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Calibri"/>
              <a:buChar char="■"/>
              <a:defRPr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rgbClr val="00957D"/>
                </a:solidFill>
              </a:defRPr>
            </a:lvl1pPr>
            <a:lvl2pPr lvl="1" algn="r">
              <a:buNone/>
              <a:defRPr sz="1000">
                <a:solidFill>
                  <a:srgbClr val="00957D"/>
                </a:solidFill>
              </a:defRPr>
            </a:lvl2pPr>
            <a:lvl3pPr lvl="2" algn="r">
              <a:buNone/>
              <a:defRPr sz="1000">
                <a:solidFill>
                  <a:srgbClr val="00957D"/>
                </a:solidFill>
              </a:defRPr>
            </a:lvl3pPr>
            <a:lvl4pPr lvl="3" algn="r">
              <a:buNone/>
              <a:defRPr sz="1000">
                <a:solidFill>
                  <a:srgbClr val="00957D"/>
                </a:solidFill>
              </a:defRPr>
            </a:lvl4pPr>
            <a:lvl5pPr lvl="4" algn="r">
              <a:buNone/>
              <a:defRPr sz="1000">
                <a:solidFill>
                  <a:srgbClr val="00957D"/>
                </a:solidFill>
              </a:defRPr>
            </a:lvl5pPr>
            <a:lvl6pPr lvl="5" algn="r">
              <a:buNone/>
              <a:defRPr sz="1000">
                <a:solidFill>
                  <a:srgbClr val="00957D"/>
                </a:solidFill>
              </a:defRPr>
            </a:lvl6pPr>
            <a:lvl7pPr lvl="6" algn="r">
              <a:buNone/>
              <a:defRPr sz="1000">
                <a:solidFill>
                  <a:srgbClr val="00957D"/>
                </a:solidFill>
              </a:defRPr>
            </a:lvl7pPr>
            <a:lvl8pPr lvl="7" algn="r">
              <a:buNone/>
              <a:defRPr sz="1000">
                <a:solidFill>
                  <a:srgbClr val="00957D"/>
                </a:solidFill>
              </a:defRPr>
            </a:lvl8pPr>
            <a:lvl9pPr lvl="8" algn="r">
              <a:buNone/>
              <a:defRPr sz="1000">
                <a:solidFill>
                  <a:srgbClr val="00957D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ctrTitle"/>
          </p:nvPr>
        </p:nvSpPr>
        <p:spPr>
          <a:xfrm>
            <a:off x="742450" y="1087049"/>
            <a:ext cx="7854000" cy="158277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cs-CZ" dirty="0" smtClean="0"/>
              <a:t>Analýza mezd učitelů v kontextu ostatních profesí</a:t>
            </a:r>
            <a:r>
              <a:rPr lang="cs-CZ" dirty="0"/>
              <a:t/>
            </a:r>
            <a:br>
              <a:rPr lang="cs-CZ" dirty="0"/>
            </a:br>
            <a:r>
              <a:rPr lang="cs-CZ" sz="2400" dirty="0" smtClean="0"/>
              <a:t>Kulatý </a:t>
            </a:r>
            <a:r>
              <a:rPr lang="cs-CZ" sz="2400" dirty="0" smtClean="0"/>
              <a:t>stů</a:t>
            </a:r>
            <a:r>
              <a:rPr lang="cs-CZ" sz="2400" dirty="0"/>
              <a:t>l</a:t>
            </a:r>
            <a:r>
              <a:rPr lang="cs-CZ" sz="2400" dirty="0" smtClean="0"/>
              <a:t> </a:t>
            </a:r>
            <a:r>
              <a:rPr lang="cs-CZ" sz="2400" dirty="0" smtClean="0"/>
              <a:t>„</a:t>
            </a:r>
            <a:r>
              <a:rPr lang="cs-CZ" sz="2400" b="1" i="1" dirty="0" smtClean="0"/>
              <a:t>Finance </a:t>
            </a:r>
            <a:r>
              <a:rPr lang="cs-CZ" sz="2400" b="1" i="1" dirty="0"/>
              <a:t>ve </a:t>
            </a:r>
            <a:r>
              <a:rPr lang="cs-CZ" sz="2400" b="1" i="1" dirty="0" smtClean="0"/>
              <a:t>vzdělávání</a:t>
            </a:r>
            <a:r>
              <a:rPr lang="cs-CZ" sz="2400" dirty="0" smtClean="0"/>
              <a:t>“, Praha</a:t>
            </a:r>
            <a:r>
              <a:rPr lang="cs-CZ" sz="2400" dirty="0" smtClean="0"/>
              <a:t>, 26. 6. 2019</a:t>
            </a:r>
            <a:r>
              <a:rPr lang="cs-CZ" sz="2000" dirty="0"/>
              <a:t/>
            </a:r>
            <a:br>
              <a:rPr lang="cs-CZ" sz="2000" dirty="0"/>
            </a:br>
            <a:endParaRPr dirty="0"/>
          </a:p>
        </p:txBody>
      </p:sp>
      <p:sp>
        <p:nvSpPr>
          <p:cNvPr id="59" name="Google Shape;59;p11"/>
          <p:cNvSpPr txBox="1">
            <a:spLocks noGrp="1"/>
          </p:cNvSpPr>
          <p:nvPr>
            <p:ph type="subTitle" idx="1"/>
          </p:nvPr>
        </p:nvSpPr>
        <p:spPr>
          <a:xfrm>
            <a:off x="742450" y="2994953"/>
            <a:ext cx="7854000" cy="183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Petr Mazouch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Katedra ekonomické statistiky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1700" y="572050"/>
            <a:ext cx="8520600" cy="553365"/>
          </a:xfrm>
        </p:spPr>
        <p:txBody>
          <a:bodyPr/>
          <a:lstStyle/>
          <a:p>
            <a:r>
              <a:rPr lang="cs-CZ" sz="2800" dirty="0" smtClean="0"/>
              <a:t>Srovnání mezd 2018/2017 ve vybraných kategoriích, ČR</a:t>
            </a:r>
            <a:endParaRPr lang="cs-CZ" sz="2800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7833292"/>
              </p:ext>
            </p:extLst>
          </p:nvPr>
        </p:nvGraphicFramePr>
        <p:xfrm>
          <a:off x="0" y="1125415"/>
          <a:ext cx="9144000" cy="4018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0310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1700" y="572050"/>
            <a:ext cx="8520600" cy="553365"/>
          </a:xfrm>
        </p:spPr>
        <p:txBody>
          <a:bodyPr/>
          <a:lstStyle/>
          <a:p>
            <a:r>
              <a:rPr lang="cs-CZ" sz="2800" dirty="0" smtClean="0"/>
              <a:t>Struktura mezd ve vybraných kategoriích, ČR, 2018</a:t>
            </a:r>
            <a:endParaRPr lang="cs-CZ" sz="2800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8045370"/>
              </p:ext>
            </p:extLst>
          </p:nvPr>
        </p:nvGraphicFramePr>
        <p:xfrm>
          <a:off x="0" y="1125415"/>
          <a:ext cx="9143999" cy="4018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4280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1700" y="572050"/>
            <a:ext cx="8520600" cy="553365"/>
          </a:xfrm>
        </p:spPr>
        <p:txBody>
          <a:bodyPr/>
          <a:lstStyle/>
          <a:p>
            <a:r>
              <a:rPr lang="cs-CZ" sz="2800" dirty="0" smtClean="0"/>
              <a:t>Struktura mezd ve vybraných kategoriích, ČR, 2018</a:t>
            </a:r>
            <a:endParaRPr lang="cs-CZ" sz="2800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6233258"/>
              </p:ext>
            </p:extLst>
          </p:nvPr>
        </p:nvGraphicFramePr>
        <p:xfrm>
          <a:off x="0" y="1125415"/>
          <a:ext cx="9143999" cy="4018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9805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1700" y="572050"/>
            <a:ext cx="8520600" cy="638912"/>
          </a:xfrm>
        </p:spPr>
        <p:txBody>
          <a:bodyPr/>
          <a:lstStyle/>
          <a:p>
            <a:r>
              <a:rPr lang="cs-CZ" sz="2800" dirty="0" smtClean="0"/>
              <a:t>Odměňování ve vysokém školství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300" y="1210962"/>
            <a:ext cx="3883419" cy="3585663"/>
          </a:xfrm>
        </p:spPr>
        <p:txBody>
          <a:bodyPr/>
          <a:lstStyle/>
          <a:p>
            <a:r>
              <a:rPr lang="cs-CZ" dirty="0" smtClean="0"/>
              <a:t>Výrazný vliv akademického „titulu“ na výši mzdy</a:t>
            </a:r>
          </a:p>
          <a:p>
            <a:r>
              <a:rPr lang="cs-CZ" dirty="0" smtClean="0"/>
              <a:t>Při srovnání se mzdami vysokoškolsky vzdělaných zaměstnanců je pozice VŠ učitelů v dolním spektru rozdělení, zejména u OA a vědecko-výzkumných pracovníků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2"/>
          </p:nvPr>
        </p:nvSpPr>
        <p:spPr>
          <a:xfrm>
            <a:off x="4502700" y="1210962"/>
            <a:ext cx="3985800" cy="3585663"/>
          </a:xfrm>
        </p:spPr>
        <p:txBody>
          <a:bodyPr/>
          <a:lstStyle/>
          <a:p>
            <a:r>
              <a:rPr lang="cs-CZ" dirty="0" smtClean="0"/>
              <a:t>Meziroční změna 2018/2017 ukazuje vyšší růst než mzdy vysokoškolsky vzdělaných celkem</a:t>
            </a:r>
          </a:p>
          <a:p>
            <a:r>
              <a:rPr lang="cs-CZ" dirty="0" smtClean="0"/>
              <a:t>Výrazně vyšší podíl odměn ve mzdě ve srovnání se mzdovou sférou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9456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 kým se mohou srovnávat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7665" y="1605525"/>
            <a:ext cx="4468435" cy="3191100"/>
          </a:xfrm>
        </p:spPr>
        <p:txBody>
          <a:bodyPr/>
          <a:lstStyle/>
          <a:p>
            <a:r>
              <a:rPr lang="cs-CZ" dirty="0" smtClean="0"/>
              <a:t>Profesor ≈ řídící pracovník</a:t>
            </a:r>
          </a:p>
          <a:p>
            <a:r>
              <a:rPr lang="cs-CZ" dirty="0" smtClean="0"/>
              <a:t>Docent </a:t>
            </a:r>
            <a:r>
              <a:rPr lang="cs-CZ" dirty="0"/>
              <a:t>≈ </a:t>
            </a:r>
            <a:r>
              <a:rPr lang="cs-CZ" dirty="0" smtClean="0"/>
              <a:t>specialista, vývojář, lékař specialista, ostatní řídící pracovníci</a:t>
            </a:r>
          </a:p>
          <a:p>
            <a:r>
              <a:rPr lang="cs-CZ" dirty="0" smtClean="0"/>
              <a:t>OA ≈ odborník v mat. či </a:t>
            </a:r>
            <a:r>
              <a:rPr lang="cs-CZ" dirty="0" err="1" smtClean="0"/>
              <a:t>stat</a:t>
            </a:r>
            <a:r>
              <a:rPr lang="cs-CZ" dirty="0" smtClean="0"/>
              <a:t>., střelmistr, důlní technik</a:t>
            </a:r>
            <a:r>
              <a:rPr lang="cs-CZ" dirty="0"/>
              <a:t>, „horší“ strojvedoucí nebo strojní inženýr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2"/>
          </p:nvPr>
        </p:nvSpPr>
        <p:spPr>
          <a:xfrm>
            <a:off x="4502700" y="1605525"/>
            <a:ext cx="4525970" cy="3191100"/>
          </a:xfrm>
        </p:spPr>
        <p:txBody>
          <a:bodyPr/>
          <a:lstStyle/>
          <a:p>
            <a:r>
              <a:rPr lang="cs-CZ" dirty="0" smtClean="0"/>
              <a:t>Učitel na ZŠ a SŠ ≈ psycholog, </a:t>
            </a:r>
            <a:r>
              <a:rPr lang="cs-CZ" dirty="0" err="1" smtClean="0"/>
              <a:t>odb</a:t>
            </a:r>
            <a:r>
              <a:rPr lang="cs-CZ" dirty="0" smtClean="0"/>
              <a:t>. laborant ve zdrav., mechanik</a:t>
            </a:r>
          </a:p>
          <a:p>
            <a:r>
              <a:rPr lang="cs-CZ" dirty="0" smtClean="0"/>
              <a:t>Horší postavení než všeobecné sestry (bez </a:t>
            </a:r>
            <a:r>
              <a:rPr lang="cs-CZ" dirty="0" err="1" smtClean="0"/>
              <a:t>spec</a:t>
            </a:r>
            <a:r>
              <a:rPr lang="cs-CZ" dirty="0" smtClean="0"/>
              <a:t>.), policisté, hasiči, záchranáři, vězeňská služba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8027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292517" y="386613"/>
            <a:ext cx="8520600" cy="940200"/>
          </a:xfrm>
        </p:spPr>
        <p:txBody>
          <a:bodyPr/>
          <a:lstStyle/>
          <a:p>
            <a:r>
              <a:rPr lang="cs-CZ" dirty="0" smtClean="0"/>
              <a:t>Vymezení pojmů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540300" y="1176571"/>
            <a:ext cx="3985800" cy="3620054"/>
          </a:xfrm>
        </p:spPr>
        <p:txBody>
          <a:bodyPr/>
          <a:lstStyle/>
          <a:p>
            <a:r>
              <a:rPr lang="cs-CZ" sz="2000" dirty="0" smtClean="0"/>
              <a:t>Mzdová sféra</a:t>
            </a:r>
          </a:p>
          <a:p>
            <a:pPr lvl="1"/>
            <a:r>
              <a:rPr lang="cs-CZ" sz="1800" dirty="0"/>
              <a:t>o</a:t>
            </a:r>
            <a:r>
              <a:rPr lang="cs-CZ" sz="1800" dirty="0" smtClean="0"/>
              <a:t>dměna mzdou </a:t>
            </a:r>
            <a:r>
              <a:rPr lang="cs-CZ" sz="1800" dirty="0"/>
              <a:t>podle § 109, odst. 2 zákona č. 262/2006 Sb., </a:t>
            </a:r>
            <a:r>
              <a:rPr lang="cs-CZ" sz="1800" dirty="0" smtClean="0"/>
              <a:t>zákoníku práce</a:t>
            </a:r>
          </a:p>
          <a:p>
            <a:r>
              <a:rPr lang="cs-CZ" sz="2000" dirty="0" smtClean="0"/>
              <a:t>Platová sféra</a:t>
            </a:r>
          </a:p>
          <a:p>
            <a:pPr lvl="1"/>
            <a:r>
              <a:rPr lang="cs-CZ" sz="1800" dirty="0"/>
              <a:t>o</a:t>
            </a:r>
            <a:r>
              <a:rPr lang="cs-CZ" sz="1800" dirty="0" smtClean="0"/>
              <a:t>dměna </a:t>
            </a:r>
            <a:r>
              <a:rPr lang="pl-PL" sz="1800" dirty="0"/>
              <a:t>platem podle § 109, odst. 3 zákona č. 262/2006 Sb., zákoníku práce</a:t>
            </a:r>
            <a:endParaRPr lang="cs-CZ" sz="1800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2"/>
          </p:nvPr>
        </p:nvSpPr>
        <p:spPr>
          <a:xfrm>
            <a:off x="4502700" y="1176571"/>
            <a:ext cx="3985800" cy="3620054"/>
          </a:xfrm>
        </p:spPr>
        <p:txBody>
          <a:bodyPr/>
          <a:lstStyle/>
          <a:p>
            <a:r>
              <a:rPr lang="cs-CZ" sz="2000" dirty="0" smtClean="0"/>
              <a:t>Výdělek = </a:t>
            </a:r>
            <a:r>
              <a:rPr lang="cs-CZ" sz="2000" dirty="0"/>
              <a:t>hrubá měsíční mzda (plat</a:t>
            </a:r>
            <a:r>
              <a:rPr lang="cs-CZ" sz="2000" dirty="0" smtClean="0"/>
              <a:t>)</a:t>
            </a:r>
          </a:p>
          <a:p>
            <a:pPr lvl="1"/>
            <a:r>
              <a:rPr lang="cs-CZ" sz="1800" dirty="0"/>
              <a:t>Podíl příplatků ve mzdě (platu)</a:t>
            </a:r>
          </a:p>
          <a:p>
            <a:pPr lvl="1"/>
            <a:r>
              <a:rPr lang="cs-CZ" sz="1800" dirty="0" smtClean="0"/>
              <a:t>Podíl odměn ve mzdě (platu)</a:t>
            </a:r>
          </a:p>
          <a:p>
            <a:pPr lvl="1"/>
            <a:r>
              <a:rPr lang="cs-CZ" sz="1800" dirty="0" smtClean="0"/>
              <a:t>Podíl náhrad ve mzdě (platu)</a:t>
            </a:r>
          </a:p>
          <a:p>
            <a:r>
              <a:rPr lang="cs-CZ" sz="2000" dirty="0" smtClean="0"/>
              <a:t>Přepočteno na plný pracovní úvazek a skutečně odpracovanou dobu</a:t>
            </a:r>
          </a:p>
          <a:p>
            <a:r>
              <a:rPr lang="cs-CZ" sz="2000" dirty="0" smtClean="0"/>
              <a:t>Pouze zaměstnanci s úvazkem nad 30 hodin týdně</a:t>
            </a:r>
          </a:p>
          <a:p>
            <a:pPr lvl="1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37975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idx="2"/>
          </p:nvPr>
        </p:nvSpPr>
        <p:spPr>
          <a:xfrm>
            <a:off x="4016325" y="562708"/>
            <a:ext cx="4865586" cy="4233917"/>
          </a:xfrm>
        </p:spPr>
        <p:txBody>
          <a:bodyPr/>
          <a:lstStyle/>
          <a:p>
            <a:pPr marL="82550" indent="0" algn="ctr">
              <a:buNone/>
            </a:pPr>
            <a:r>
              <a:rPr lang="cs-CZ" sz="2000" b="1" dirty="0" smtClean="0"/>
              <a:t>Hodnocení rozdělení na základě kvantilů</a:t>
            </a:r>
          </a:p>
          <a:p>
            <a:r>
              <a:rPr lang="cs-CZ" sz="2000" dirty="0" smtClean="0"/>
              <a:t>Medián – rozděluje soubor na dvě stejné části</a:t>
            </a:r>
          </a:p>
          <a:p>
            <a:r>
              <a:rPr lang="cs-CZ" sz="2000" dirty="0" smtClean="0"/>
              <a:t>1. </a:t>
            </a:r>
            <a:r>
              <a:rPr lang="cs-CZ" sz="2000" dirty="0" err="1" smtClean="0"/>
              <a:t>kvartil</a:t>
            </a:r>
            <a:r>
              <a:rPr lang="cs-CZ" sz="2000" dirty="0" smtClean="0"/>
              <a:t> – odděluje 25 % osob </a:t>
            </a:r>
          </a:p>
          <a:p>
            <a:pPr marL="82550" indent="0">
              <a:buNone/>
            </a:pPr>
            <a:r>
              <a:rPr lang="cs-CZ" sz="2000" dirty="0" smtClean="0"/>
              <a:t>       s nejnižší mzdou</a:t>
            </a:r>
          </a:p>
          <a:p>
            <a:r>
              <a:rPr lang="cs-CZ" sz="2000" dirty="0" smtClean="0"/>
              <a:t>3. </a:t>
            </a:r>
            <a:r>
              <a:rPr lang="cs-CZ" sz="2000" dirty="0" err="1"/>
              <a:t>kvartil</a:t>
            </a:r>
            <a:r>
              <a:rPr lang="cs-CZ" sz="2000" dirty="0"/>
              <a:t> – odděluje 25 % osob </a:t>
            </a:r>
            <a:endParaRPr lang="cs-CZ" sz="2000" dirty="0" smtClean="0"/>
          </a:p>
          <a:p>
            <a:pPr marL="8255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s nejvyšší </a:t>
            </a:r>
            <a:r>
              <a:rPr lang="cs-CZ" sz="2000" dirty="0"/>
              <a:t>mzdou</a:t>
            </a:r>
          </a:p>
          <a:p>
            <a:r>
              <a:rPr lang="cs-CZ" sz="2000" dirty="0" smtClean="0"/>
              <a:t>1. decil – odděluje 10 % osob </a:t>
            </a:r>
          </a:p>
          <a:p>
            <a:pPr marL="8255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s nejnižší mzdou</a:t>
            </a:r>
          </a:p>
          <a:p>
            <a:r>
              <a:rPr lang="cs-CZ" sz="2000" dirty="0" smtClean="0"/>
              <a:t>9. </a:t>
            </a:r>
            <a:r>
              <a:rPr lang="cs-CZ" sz="2000" dirty="0"/>
              <a:t>decil – odděluje 10 % osob </a:t>
            </a:r>
            <a:endParaRPr lang="cs-CZ" sz="2000" dirty="0" smtClean="0"/>
          </a:p>
          <a:p>
            <a:pPr marL="82550" indent="0">
              <a:buNone/>
            </a:pPr>
            <a:r>
              <a:rPr lang="cs-CZ" sz="2000" dirty="0" smtClean="0"/>
              <a:t>       s nejvyšší mzdou</a:t>
            </a:r>
          </a:p>
          <a:p>
            <a:endParaRPr lang="cs-CZ" sz="2000" dirty="0" smtClean="0"/>
          </a:p>
          <a:p>
            <a:endParaRPr lang="cs-CZ" sz="2000" dirty="0"/>
          </a:p>
        </p:txBody>
      </p:sp>
      <p:pic>
        <p:nvPicPr>
          <p:cNvPr id="5" name="Picture 2" descr="C:\Users\Valova\OneDrive\RVŠ\19\P180419\Box plot.PNG"/>
          <p:cNvPicPr>
            <a:picLocks noGrp="1"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20" y="562708"/>
            <a:ext cx="3304666" cy="4236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6276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1700" y="572050"/>
            <a:ext cx="8520600" cy="553365"/>
          </a:xfrm>
        </p:spPr>
        <p:txBody>
          <a:bodyPr/>
          <a:lstStyle/>
          <a:p>
            <a:r>
              <a:rPr lang="cs-CZ" sz="2800" dirty="0" smtClean="0"/>
              <a:t>Distribuce platů ve vybraných kategoriích, ČR, 2018</a:t>
            </a:r>
            <a:endParaRPr lang="cs-CZ" sz="2800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1056176"/>
              </p:ext>
            </p:extLst>
          </p:nvPr>
        </p:nvGraphicFramePr>
        <p:xfrm>
          <a:off x="0" y="1125415"/>
          <a:ext cx="9144000" cy="4018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2011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1700" y="572050"/>
            <a:ext cx="8520600" cy="553365"/>
          </a:xfrm>
        </p:spPr>
        <p:txBody>
          <a:bodyPr/>
          <a:lstStyle/>
          <a:p>
            <a:r>
              <a:rPr lang="cs-CZ" sz="2800" dirty="0" smtClean="0"/>
              <a:t>Srovnání platů 2018/2017 ve vybraných kategoriích, ČR</a:t>
            </a:r>
            <a:endParaRPr lang="cs-CZ" sz="2800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0792336"/>
              </p:ext>
            </p:extLst>
          </p:nvPr>
        </p:nvGraphicFramePr>
        <p:xfrm>
          <a:off x="1" y="1200076"/>
          <a:ext cx="9143999" cy="3943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3918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1700" y="572050"/>
            <a:ext cx="8520600" cy="553365"/>
          </a:xfrm>
        </p:spPr>
        <p:txBody>
          <a:bodyPr/>
          <a:lstStyle/>
          <a:p>
            <a:r>
              <a:rPr lang="cs-CZ" sz="2800" dirty="0" smtClean="0"/>
              <a:t>Struktura platu ve vybraných kategoriích, ČR, 2018</a:t>
            </a:r>
            <a:endParaRPr lang="cs-CZ" sz="2800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0675370"/>
              </p:ext>
            </p:extLst>
          </p:nvPr>
        </p:nvGraphicFramePr>
        <p:xfrm>
          <a:off x="0" y="1285874"/>
          <a:ext cx="9143999" cy="3857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3762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1700" y="572050"/>
            <a:ext cx="8520600" cy="553365"/>
          </a:xfrm>
        </p:spPr>
        <p:txBody>
          <a:bodyPr/>
          <a:lstStyle/>
          <a:p>
            <a:r>
              <a:rPr lang="cs-CZ" sz="2800" dirty="0" smtClean="0"/>
              <a:t>Struktura platu ve vybraných kategoriích, ČR, 2018</a:t>
            </a:r>
            <a:endParaRPr lang="cs-CZ" sz="2800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1615445"/>
              </p:ext>
            </p:extLst>
          </p:nvPr>
        </p:nvGraphicFramePr>
        <p:xfrm>
          <a:off x="0" y="1125415"/>
          <a:ext cx="9143999" cy="4018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18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1700" y="572050"/>
            <a:ext cx="8520600" cy="638912"/>
          </a:xfrm>
        </p:spPr>
        <p:txBody>
          <a:bodyPr/>
          <a:lstStyle/>
          <a:p>
            <a:r>
              <a:rPr lang="cs-CZ" sz="2800" dirty="0" smtClean="0"/>
              <a:t>Odměňování v regionálním školství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300" y="1210962"/>
            <a:ext cx="3883419" cy="3585663"/>
          </a:xfrm>
        </p:spPr>
        <p:txBody>
          <a:bodyPr/>
          <a:lstStyle/>
          <a:p>
            <a:r>
              <a:rPr lang="cs-CZ" dirty="0" smtClean="0"/>
              <a:t>Homogenita odměňování</a:t>
            </a:r>
          </a:p>
          <a:p>
            <a:r>
              <a:rPr lang="cs-CZ" dirty="0" smtClean="0"/>
              <a:t>Vliv nejvyššího dosaženého vzdělání</a:t>
            </a:r>
          </a:p>
          <a:p>
            <a:r>
              <a:rPr lang="cs-CZ" dirty="0" smtClean="0"/>
              <a:t>Při srovnání s platy vysokoškolsky vzdělaných zaměstnanců je pozice učitelů v dolním spektru rozdělení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2"/>
          </p:nvPr>
        </p:nvSpPr>
        <p:spPr>
          <a:xfrm>
            <a:off x="4502700" y="1210962"/>
            <a:ext cx="3985800" cy="3585663"/>
          </a:xfrm>
        </p:spPr>
        <p:txBody>
          <a:bodyPr/>
          <a:lstStyle/>
          <a:p>
            <a:r>
              <a:rPr lang="cs-CZ" dirty="0" smtClean="0"/>
              <a:t>Meziroční změna 2018/2017 ukazuje srovnatelný růst s platovou sférou celkem (nůžky se </a:t>
            </a:r>
            <a:r>
              <a:rPr lang="cs-CZ" smtClean="0"/>
              <a:t>tedy nezavírají)</a:t>
            </a:r>
            <a:endParaRPr lang="cs-CZ" dirty="0" smtClean="0"/>
          </a:p>
          <a:p>
            <a:r>
              <a:rPr lang="cs-CZ" dirty="0" smtClean="0"/>
              <a:t>Výrazně vyšší podíl tarifní složky ve srovnání s platovou sférou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396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1700" y="572050"/>
            <a:ext cx="8520600" cy="553365"/>
          </a:xfrm>
        </p:spPr>
        <p:txBody>
          <a:bodyPr/>
          <a:lstStyle/>
          <a:p>
            <a:r>
              <a:rPr lang="cs-CZ" sz="2800" dirty="0" smtClean="0"/>
              <a:t>Distribuce mezd ve vybraných kategoriích, ČR, 2018</a:t>
            </a:r>
            <a:endParaRPr lang="cs-CZ" sz="2800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345601"/>
              </p:ext>
            </p:extLst>
          </p:nvPr>
        </p:nvGraphicFramePr>
        <p:xfrm>
          <a:off x="0" y="1125414"/>
          <a:ext cx="9144000" cy="4018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9804248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410</Words>
  <Application>Microsoft Office PowerPoint</Application>
  <PresentationFormat>Předvádění na obrazovce (16:9)</PresentationFormat>
  <Paragraphs>50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Simple Light</vt:lpstr>
      <vt:lpstr>Analýza mezd učitelů v kontextu ostatních profesí Kulatý stůl „Finance ve vzdělávání“, Praha, 26. 6. 2019 </vt:lpstr>
      <vt:lpstr>Vymezení pojmů</vt:lpstr>
      <vt:lpstr>Prezentace aplikace PowerPoint</vt:lpstr>
      <vt:lpstr>Distribuce platů ve vybraných kategoriích, ČR, 2018</vt:lpstr>
      <vt:lpstr>Srovnání platů 2018/2017 ve vybraných kategoriích, ČR</vt:lpstr>
      <vt:lpstr>Struktura platu ve vybraných kategoriích, ČR, 2018</vt:lpstr>
      <vt:lpstr>Struktura platu ve vybraných kategoriích, ČR, 2018</vt:lpstr>
      <vt:lpstr>Odměňování v regionálním školství</vt:lpstr>
      <vt:lpstr>Distribuce mezd ve vybraných kategoriích, ČR, 2018</vt:lpstr>
      <vt:lpstr>Srovnání mezd 2018/2017 ve vybraných kategoriích, ČR</vt:lpstr>
      <vt:lpstr>Struktura mezd ve vybraných kategoriích, ČR, 2018</vt:lpstr>
      <vt:lpstr>Struktura mezd ve vybraných kategoriích, ČR, 2018</vt:lpstr>
      <vt:lpstr>Odměňování ve vysokém školství</vt:lpstr>
      <vt:lpstr>S kým se mohou srovnávat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Akademické plénum</dc:title>
  <dc:creator>NOBODY</dc:creator>
  <cp:lastModifiedBy>Petr Mazouch</cp:lastModifiedBy>
  <cp:revision>27</cp:revision>
  <dcterms:modified xsi:type="dcterms:W3CDTF">2019-06-26T06:30:31Z</dcterms:modified>
</cp:coreProperties>
</file>